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6" r:id="rId3"/>
    <p:sldId id="265" r:id="rId4"/>
    <p:sldId id="257" r:id="rId5"/>
    <p:sldId id="258" r:id="rId6"/>
    <p:sldId id="260" r:id="rId7"/>
    <p:sldId id="261" r:id="rId8"/>
    <p:sldId id="280" r:id="rId9"/>
    <p:sldId id="283" r:id="rId10"/>
    <p:sldId id="282" r:id="rId11"/>
    <p:sldId id="285" r:id="rId12"/>
    <p:sldId id="284" r:id="rId13"/>
    <p:sldId id="281" r:id="rId14"/>
    <p:sldId id="268" r:id="rId15"/>
    <p:sldId id="262" r:id="rId16"/>
    <p:sldId id="259" r:id="rId17"/>
    <p:sldId id="264" r:id="rId18"/>
    <p:sldId id="267" r:id="rId19"/>
    <p:sldId id="269" r:id="rId20"/>
    <p:sldId id="276" r:id="rId21"/>
    <p:sldId id="278" r:id="rId22"/>
    <p:sldId id="277" r:id="rId23"/>
    <p:sldId id="279" r:id="rId24"/>
    <p:sldId id="272" r:id="rId25"/>
    <p:sldId id="273" r:id="rId26"/>
    <p:sldId id="274" r:id="rId27"/>
    <p:sldId id="286" r:id="rId28"/>
    <p:sldId id="271" r:id="rId29"/>
    <p:sldId id="263"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43" autoAdjust="0"/>
  </p:normalViewPr>
  <p:slideViewPr>
    <p:cSldViewPr>
      <p:cViewPr varScale="1">
        <p:scale>
          <a:sx n="106" d="100"/>
          <a:sy n="106" d="100"/>
        </p:scale>
        <p:origin x="-1764" y="-90"/>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BDAD0-453F-44E3-A810-DBB5AD041374}" type="datetimeFigureOut">
              <a:rPr lang="de-DE" smtClean="0"/>
              <a:t>10.12.2020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D7FF7-0B28-4DE9-954D-A599849FBA53}" type="slidenum">
              <a:rPr lang="de-DE" smtClean="0"/>
              <a:t>‹Nr.›</a:t>
            </a:fld>
            <a:endParaRPr lang="de-DE"/>
          </a:p>
        </p:txBody>
      </p:sp>
    </p:spTree>
    <p:extLst>
      <p:ext uri="{BB962C8B-B14F-4D97-AF65-F5344CB8AC3E}">
        <p14:creationId xmlns:p14="http://schemas.microsoft.com/office/powerpoint/2010/main" val="1776842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6DD7FF7-0B28-4DE9-954D-A599849FBA53}" type="slidenum">
              <a:rPr lang="de-DE" smtClean="0"/>
              <a:t>3</a:t>
            </a:fld>
            <a:endParaRPr lang="de-DE"/>
          </a:p>
        </p:txBody>
      </p:sp>
    </p:spTree>
    <p:extLst>
      <p:ext uri="{BB962C8B-B14F-4D97-AF65-F5344CB8AC3E}">
        <p14:creationId xmlns:p14="http://schemas.microsoft.com/office/powerpoint/2010/main" val="52682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8DC0BC7-3E36-4C2C-89AE-2ACE7B83C469}" type="datetimeFigureOut">
              <a:rPr lang="de-DE" smtClean="0"/>
              <a:t>10.12.2020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6BF71D-C181-4D63-9C80-FE66F8033187}" type="slidenum">
              <a:rPr lang="de-DE" smtClean="0"/>
              <a:t>‹Nr.›</a:t>
            </a:fld>
            <a:endParaRPr lang="de-DE"/>
          </a:p>
        </p:txBody>
      </p:sp>
    </p:spTree>
    <p:extLst>
      <p:ext uri="{BB962C8B-B14F-4D97-AF65-F5344CB8AC3E}">
        <p14:creationId xmlns:p14="http://schemas.microsoft.com/office/powerpoint/2010/main" val="1754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8DC0BC7-3E36-4C2C-89AE-2ACE7B83C469}" type="datetimeFigureOut">
              <a:rPr lang="de-DE" smtClean="0"/>
              <a:t>10.12.2020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6BF71D-C181-4D63-9C80-FE66F8033187}" type="slidenum">
              <a:rPr lang="de-DE" smtClean="0"/>
              <a:t>‹Nr.›</a:t>
            </a:fld>
            <a:endParaRPr lang="de-DE"/>
          </a:p>
        </p:txBody>
      </p:sp>
    </p:spTree>
    <p:extLst>
      <p:ext uri="{BB962C8B-B14F-4D97-AF65-F5344CB8AC3E}">
        <p14:creationId xmlns:p14="http://schemas.microsoft.com/office/powerpoint/2010/main" val="200908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8DC0BC7-3E36-4C2C-89AE-2ACE7B83C469}" type="datetimeFigureOut">
              <a:rPr lang="de-DE" smtClean="0"/>
              <a:t>10.12.2020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6BF71D-C181-4D63-9C80-FE66F8033187}" type="slidenum">
              <a:rPr lang="de-DE" smtClean="0"/>
              <a:t>‹Nr.›</a:t>
            </a:fld>
            <a:endParaRPr lang="de-DE"/>
          </a:p>
        </p:txBody>
      </p:sp>
    </p:spTree>
    <p:extLst>
      <p:ext uri="{BB962C8B-B14F-4D97-AF65-F5344CB8AC3E}">
        <p14:creationId xmlns:p14="http://schemas.microsoft.com/office/powerpoint/2010/main" val="228473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8DC0BC7-3E36-4C2C-89AE-2ACE7B83C469}" type="datetimeFigureOut">
              <a:rPr lang="de-DE" smtClean="0"/>
              <a:t>10.12.2020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6BF71D-C181-4D63-9C80-FE66F8033187}" type="slidenum">
              <a:rPr lang="de-DE" smtClean="0"/>
              <a:t>‹Nr.›</a:t>
            </a:fld>
            <a:endParaRPr lang="de-DE"/>
          </a:p>
        </p:txBody>
      </p:sp>
    </p:spTree>
    <p:extLst>
      <p:ext uri="{BB962C8B-B14F-4D97-AF65-F5344CB8AC3E}">
        <p14:creationId xmlns:p14="http://schemas.microsoft.com/office/powerpoint/2010/main" val="360357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8DC0BC7-3E36-4C2C-89AE-2ACE7B83C469}" type="datetimeFigureOut">
              <a:rPr lang="de-DE" smtClean="0"/>
              <a:t>10.12.2020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6BF71D-C181-4D63-9C80-FE66F8033187}" type="slidenum">
              <a:rPr lang="de-DE" smtClean="0"/>
              <a:t>‹Nr.›</a:t>
            </a:fld>
            <a:endParaRPr lang="de-DE"/>
          </a:p>
        </p:txBody>
      </p:sp>
    </p:spTree>
    <p:extLst>
      <p:ext uri="{BB962C8B-B14F-4D97-AF65-F5344CB8AC3E}">
        <p14:creationId xmlns:p14="http://schemas.microsoft.com/office/powerpoint/2010/main" val="11477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8DC0BC7-3E36-4C2C-89AE-2ACE7B83C469}" type="datetimeFigureOut">
              <a:rPr lang="de-DE" smtClean="0"/>
              <a:t>10.12.2020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6BF71D-C181-4D63-9C80-FE66F8033187}" type="slidenum">
              <a:rPr lang="de-DE" smtClean="0"/>
              <a:t>‹Nr.›</a:t>
            </a:fld>
            <a:endParaRPr lang="de-DE"/>
          </a:p>
        </p:txBody>
      </p:sp>
    </p:spTree>
    <p:extLst>
      <p:ext uri="{BB962C8B-B14F-4D97-AF65-F5344CB8AC3E}">
        <p14:creationId xmlns:p14="http://schemas.microsoft.com/office/powerpoint/2010/main" val="318951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8DC0BC7-3E36-4C2C-89AE-2ACE7B83C469}" type="datetimeFigureOut">
              <a:rPr lang="de-DE" smtClean="0"/>
              <a:t>10.12.2020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26BF71D-C181-4D63-9C80-FE66F8033187}" type="slidenum">
              <a:rPr lang="de-DE" smtClean="0"/>
              <a:t>‹Nr.›</a:t>
            </a:fld>
            <a:endParaRPr lang="de-DE"/>
          </a:p>
        </p:txBody>
      </p:sp>
    </p:spTree>
    <p:extLst>
      <p:ext uri="{BB962C8B-B14F-4D97-AF65-F5344CB8AC3E}">
        <p14:creationId xmlns:p14="http://schemas.microsoft.com/office/powerpoint/2010/main" val="1275487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8DC0BC7-3E36-4C2C-89AE-2ACE7B83C469}" type="datetimeFigureOut">
              <a:rPr lang="de-DE" smtClean="0"/>
              <a:t>10.12.2020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26BF71D-C181-4D63-9C80-FE66F8033187}" type="slidenum">
              <a:rPr lang="de-DE" smtClean="0"/>
              <a:t>‹Nr.›</a:t>
            </a:fld>
            <a:endParaRPr lang="de-DE"/>
          </a:p>
        </p:txBody>
      </p:sp>
    </p:spTree>
    <p:extLst>
      <p:ext uri="{BB962C8B-B14F-4D97-AF65-F5344CB8AC3E}">
        <p14:creationId xmlns:p14="http://schemas.microsoft.com/office/powerpoint/2010/main" val="150007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8DC0BC7-3E36-4C2C-89AE-2ACE7B83C469}" type="datetimeFigureOut">
              <a:rPr lang="de-DE" smtClean="0"/>
              <a:t>10.12.2020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26BF71D-C181-4D63-9C80-FE66F8033187}" type="slidenum">
              <a:rPr lang="de-DE" smtClean="0"/>
              <a:t>‹Nr.›</a:t>
            </a:fld>
            <a:endParaRPr lang="de-DE"/>
          </a:p>
        </p:txBody>
      </p:sp>
    </p:spTree>
    <p:extLst>
      <p:ext uri="{BB962C8B-B14F-4D97-AF65-F5344CB8AC3E}">
        <p14:creationId xmlns:p14="http://schemas.microsoft.com/office/powerpoint/2010/main" val="21537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8DC0BC7-3E36-4C2C-89AE-2ACE7B83C469}" type="datetimeFigureOut">
              <a:rPr lang="de-DE" smtClean="0"/>
              <a:t>10.12.2020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6BF71D-C181-4D63-9C80-FE66F8033187}" type="slidenum">
              <a:rPr lang="de-DE" smtClean="0"/>
              <a:t>‹Nr.›</a:t>
            </a:fld>
            <a:endParaRPr lang="de-DE"/>
          </a:p>
        </p:txBody>
      </p:sp>
    </p:spTree>
    <p:extLst>
      <p:ext uri="{BB962C8B-B14F-4D97-AF65-F5344CB8AC3E}">
        <p14:creationId xmlns:p14="http://schemas.microsoft.com/office/powerpoint/2010/main" val="133215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8DC0BC7-3E36-4C2C-89AE-2ACE7B83C469}" type="datetimeFigureOut">
              <a:rPr lang="de-DE" smtClean="0"/>
              <a:t>10.12.2020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6BF71D-C181-4D63-9C80-FE66F8033187}" type="slidenum">
              <a:rPr lang="de-DE" smtClean="0"/>
              <a:t>‹Nr.›</a:t>
            </a:fld>
            <a:endParaRPr lang="de-DE"/>
          </a:p>
        </p:txBody>
      </p:sp>
    </p:spTree>
    <p:extLst>
      <p:ext uri="{BB962C8B-B14F-4D97-AF65-F5344CB8AC3E}">
        <p14:creationId xmlns:p14="http://schemas.microsoft.com/office/powerpoint/2010/main" val="132613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C0BC7-3E36-4C2C-89AE-2ACE7B83C469}" type="datetimeFigureOut">
              <a:rPr lang="de-DE" smtClean="0"/>
              <a:t>10.12.2020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BF71D-C181-4D63-9C80-FE66F8033187}" type="slidenum">
              <a:rPr lang="de-DE" smtClean="0"/>
              <a:t>‹Nr.›</a:t>
            </a:fld>
            <a:endParaRPr lang="de-DE"/>
          </a:p>
        </p:txBody>
      </p:sp>
    </p:spTree>
    <p:extLst>
      <p:ext uri="{BB962C8B-B14F-4D97-AF65-F5344CB8AC3E}">
        <p14:creationId xmlns:p14="http://schemas.microsoft.com/office/powerpoint/2010/main" val="1999512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T0VI1DGFPZ0"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56bhVGHC0b4"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Der Hund</a:t>
            </a:r>
            <a:endParaRPr lang="de-DE" dirty="0"/>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182182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356326" cy="516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44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Century Gothic" panose="020B0502020202020204" pitchFamily="34" charset="0"/>
              </a:rPr>
              <a:t>zahm</a:t>
            </a:r>
            <a:endParaRPr lang="de-DE" b="1" dirty="0">
              <a:latin typeface="Century Gothic" panose="020B0502020202020204" pitchFamily="34" charset="0"/>
            </a:endParaRPr>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946939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381716"/>
            <a:ext cx="3384375" cy="6293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26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673401" cy="464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737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13128"/>
            <a:ext cx="8064896" cy="481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160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39581"/>
            <a:ext cx="7848871" cy="493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683567" y="6237312"/>
            <a:ext cx="7848871" cy="369332"/>
          </a:xfrm>
          <a:prstGeom prst="rect">
            <a:avLst/>
          </a:prstGeom>
          <a:noFill/>
        </p:spPr>
        <p:txBody>
          <a:bodyPr wrap="square" rtlCol="0">
            <a:spAutoFit/>
          </a:bodyPr>
          <a:lstStyle/>
          <a:p>
            <a:pPr algn="ctr"/>
            <a:r>
              <a:rPr lang="de-DE" b="1" dirty="0" smtClean="0">
                <a:latin typeface="Century Gothic" panose="020B0502020202020204" pitchFamily="34" charset="0"/>
              </a:rPr>
              <a:t>Der Hund kann Getreide essen.</a:t>
            </a:r>
            <a:endParaRPr lang="de-DE" b="1" dirty="0">
              <a:latin typeface="Century Gothic" panose="020B0502020202020204" pitchFamily="34" charset="0"/>
            </a:endParaRPr>
          </a:p>
        </p:txBody>
      </p:sp>
    </p:spTree>
    <p:extLst>
      <p:ext uri="{BB962C8B-B14F-4D97-AF65-F5344CB8AC3E}">
        <p14:creationId xmlns:p14="http://schemas.microsoft.com/office/powerpoint/2010/main" val="79478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10" y="476672"/>
            <a:ext cx="8717386"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05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
            <a:ext cx="7922974" cy="6856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487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286000" y="3105835"/>
            <a:ext cx="6174432" cy="1477328"/>
          </a:xfrm>
          <a:prstGeom prst="rect">
            <a:avLst/>
          </a:prstGeom>
        </p:spPr>
        <p:txBody>
          <a:bodyPr wrap="square">
            <a:spAutoFit/>
          </a:bodyPr>
          <a:lstStyle/>
          <a:p>
            <a:r>
              <a:rPr lang="de-DE" dirty="0">
                <a:hlinkClick r:id="rId2"/>
              </a:rPr>
              <a:t>https://</a:t>
            </a:r>
            <a:r>
              <a:rPr lang="de-DE" dirty="0" smtClean="0">
                <a:hlinkClick r:id="rId2"/>
              </a:rPr>
              <a:t>www.youtube.com/watch?v=T0VI1DGFPZ0</a:t>
            </a:r>
            <a:endParaRPr lang="de-DE" dirty="0" smtClean="0"/>
          </a:p>
          <a:p>
            <a:endParaRPr lang="de-DE" dirty="0"/>
          </a:p>
          <a:p>
            <a:endParaRPr lang="de-DE" dirty="0" smtClean="0"/>
          </a:p>
          <a:p>
            <a:r>
              <a:rPr lang="de-DE" dirty="0" smtClean="0"/>
              <a:t>Minute: 27:16      Ton abstellen</a:t>
            </a:r>
          </a:p>
          <a:p>
            <a:endParaRPr lang="de-DE" dirty="0"/>
          </a:p>
        </p:txBody>
      </p:sp>
    </p:spTree>
    <p:extLst>
      <p:ext uri="{BB962C8B-B14F-4D97-AF65-F5344CB8AC3E}">
        <p14:creationId xmlns:p14="http://schemas.microsoft.com/office/powerpoint/2010/main" val="4124748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591153" cy="395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83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429" t="8927" r="8096" b="10590"/>
          <a:stretch/>
        </p:blipFill>
        <p:spPr bwMode="auto">
          <a:xfrm>
            <a:off x="1891028" y="2335305"/>
            <a:ext cx="2250142" cy="216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410" t="5933" r="15563" b="6600"/>
          <a:stretch/>
        </p:blipFill>
        <p:spPr bwMode="auto">
          <a:xfrm>
            <a:off x="57327" y="2241176"/>
            <a:ext cx="1833701" cy="235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nhaltsplatzhalter 2"/>
          <p:cNvSpPr>
            <a:spLocks noGrp="1"/>
          </p:cNvSpPr>
          <p:nvPr>
            <p:ph sz="half" idx="1"/>
          </p:nvPr>
        </p:nvSpPr>
        <p:spPr>
          <a:xfrm>
            <a:off x="457200" y="188640"/>
            <a:ext cx="4038600" cy="5937523"/>
          </a:xfrm>
        </p:spPr>
        <p:txBody>
          <a:bodyPr/>
          <a:lstStyle/>
          <a:p>
            <a:r>
              <a:rPr lang="de-DE" b="1" dirty="0" smtClean="0">
                <a:latin typeface="Century Gothic" panose="020B0502020202020204" pitchFamily="34" charset="0"/>
              </a:rPr>
              <a:t>Haustier</a:t>
            </a:r>
          </a:p>
          <a:p>
            <a:endParaRPr lang="de-DE" dirty="0"/>
          </a:p>
        </p:txBody>
      </p:sp>
      <p:sp>
        <p:nvSpPr>
          <p:cNvPr id="4" name="Inhaltsplatzhalter 3"/>
          <p:cNvSpPr>
            <a:spLocks noGrp="1"/>
          </p:cNvSpPr>
          <p:nvPr>
            <p:ph sz="half" idx="2"/>
          </p:nvPr>
        </p:nvSpPr>
        <p:spPr>
          <a:xfrm>
            <a:off x="4648200" y="188640"/>
            <a:ext cx="4038600" cy="5937523"/>
          </a:xfrm>
        </p:spPr>
        <p:txBody>
          <a:bodyPr/>
          <a:lstStyle/>
          <a:p>
            <a:r>
              <a:rPr lang="de-DE" b="1" dirty="0" smtClean="0">
                <a:latin typeface="Century Gothic" panose="020B0502020202020204" pitchFamily="34" charset="0"/>
              </a:rPr>
              <a:t>Wildtier</a:t>
            </a:r>
            <a:endParaRPr lang="de-DE" b="1" dirty="0">
              <a:latin typeface="Century Gothic" panose="020B0502020202020204" pitchFamily="34" charset="0"/>
            </a:endParaRP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8096" t="9424" r="8761" b="32012"/>
          <a:stretch/>
        </p:blipFill>
        <p:spPr bwMode="auto">
          <a:xfrm>
            <a:off x="2843065" y="5492715"/>
            <a:ext cx="1298105" cy="91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8914" y="1628800"/>
            <a:ext cx="2119511" cy="2119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4250831"/>
            <a:ext cx="2483768" cy="248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Gerade Verbindung 5"/>
          <p:cNvCxnSpPr/>
          <p:nvPr/>
        </p:nvCxnSpPr>
        <p:spPr>
          <a:xfrm>
            <a:off x="4222142" y="116632"/>
            <a:ext cx="66917" cy="6624736"/>
          </a:xfrm>
          <a:prstGeom prst="line">
            <a:avLst/>
          </a:prstGeom>
        </p:spPr>
        <p:style>
          <a:lnRef idx="2">
            <a:schemeClr val="dk1"/>
          </a:lnRef>
          <a:fillRef idx="0">
            <a:schemeClr val="dk1"/>
          </a:fillRef>
          <a:effectRef idx="1">
            <a:schemeClr val="dk1"/>
          </a:effectRef>
          <a:fontRef idx="minor">
            <a:schemeClr val="tx1"/>
          </a:fontRef>
        </p:style>
      </p:cxnSp>
      <p:pic>
        <p:nvPicPr>
          <p:cNvPr id="22"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r="5109"/>
          <a:stretch/>
        </p:blipFill>
        <p:spPr bwMode="auto">
          <a:xfrm>
            <a:off x="4429554" y="4255116"/>
            <a:ext cx="2367685" cy="249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41847"/>
          <a:stretch/>
        </p:blipFill>
        <p:spPr bwMode="auto">
          <a:xfrm>
            <a:off x="0" y="4612944"/>
            <a:ext cx="3218529" cy="1871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8425" y="104258"/>
            <a:ext cx="26955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228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82497"/>
            <a:ext cx="8202141" cy="405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91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219"/>
          <a:stretch/>
        </p:blipFill>
        <p:spPr bwMode="auto">
          <a:xfrm>
            <a:off x="107504" y="1196752"/>
            <a:ext cx="9018216" cy="464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43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7463730" cy="602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153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356992"/>
            <a:ext cx="26955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658060"/>
            <a:ext cx="26955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99" y="476672"/>
            <a:ext cx="26955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3197853"/>
            <a:ext cx="26955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3727" r="23727"/>
          <a:stretch/>
        </p:blipFill>
        <p:spPr bwMode="auto">
          <a:xfrm>
            <a:off x="3631898" y="658060"/>
            <a:ext cx="2164238" cy="4118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611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52425"/>
            <a:ext cx="5486400" cy="615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Gerade Verbindung mit Pfeil 2"/>
          <p:cNvCxnSpPr/>
          <p:nvPr/>
        </p:nvCxnSpPr>
        <p:spPr>
          <a:xfrm>
            <a:off x="1115471" y="5958572"/>
            <a:ext cx="936104"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 name="Textfeld 3"/>
          <p:cNvSpPr txBox="1"/>
          <p:nvPr/>
        </p:nvSpPr>
        <p:spPr>
          <a:xfrm>
            <a:off x="179512" y="5697252"/>
            <a:ext cx="1368152" cy="369332"/>
          </a:xfrm>
          <a:prstGeom prst="rect">
            <a:avLst/>
          </a:prstGeom>
          <a:noFill/>
        </p:spPr>
        <p:txBody>
          <a:bodyPr wrap="square" rtlCol="0">
            <a:spAutoFit/>
          </a:bodyPr>
          <a:lstStyle/>
          <a:p>
            <a:r>
              <a:rPr lang="de-DE" dirty="0" smtClean="0"/>
              <a:t>Fleisch</a:t>
            </a:r>
            <a:endParaRPr lang="de-DE" dirty="0"/>
          </a:p>
        </p:txBody>
      </p:sp>
      <p:cxnSp>
        <p:nvCxnSpPr>
          <p:cNvPr id="6" name="Gerade Verbindung mit Pfeil 5"/>
          <p:cNvCxnSpPr/>
          <p:nvPr/>
        </p:nvCxnSpPr>
        <p:spPr>
          <a:xfrm flipH="1">
            <a:off x="7020272" y="5661248"/>
            <a:ext cx="792088" cy="2973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Textfeld 6"/>
          <p:cNvSpPr txBox="1"/>
          <p:nvPr/>
        </p:nvSpPr>
        <p:spPr>
          <a:xfrm>
            <a:off x="7956376" y="5301208"/>
            <a:ext cx="1080120" cy="369332"/>
          </a:xfrm>
          <a:prstGeom prst="rect">
            <a:avLst/>
          </a:prstGeom>
          <a:noFill/>
        </p:spPr>
        <p:txBody>
          <a:bodyPr wrap="square" rtlCol="0">
            <a:spAutoFit/>
          </a:bodyPr>
          <a:lstStyle/>
          <a:p>
            <a:r>
              <a:rPr lang="de-DE" dirty="0" smtClean="0"/>
              <a:t>leer</a:t>
            </a:r>
            <a:endParaRPr lang="de-DE" dirty="0"/>
          </a:p>
        </p:txBody>
      </p:sp>
    </p:spTree>
    <p:extLst>
      <p:ext uri="{BB962C8B-B14F-4D97-AF65-F5344CB8AC3E}">
        <p14:creationId xmlns:p14="http://schemas.microsoft.com/office/powerpoint/2010/main" val="3741785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316813" cy="448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867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8101930" cy="305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103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15616" y="3105835"/>
            <a:ext cx="6840760" cy="923330"/>
          </a:xfrm>
          <a:prstGeom prst="rect">
            <a:avLst/>
          </a:prstGeom>
        </p:spPr>
        <p:txBody>
          <a:bodyPr wrap="square">
            <a:spAutoFit/>
          </a:bodyPr>
          <a:lstStyle/>
          <a:p>
            <a:r>
              <a:rPr lang="de-DE" dirty="0">
                <a:hlinkClick r:id="rId2"/>
              </a:rPr>
              <a:t>https://</a:t>
            </a:r>
            <a:r>
              <a:rPr lang="de-DE" dirty="0" smtClean="0">
                <a:hlinkClick r:id="rId2"/>
              </a:rPr>
              <a:t>www.youtube.com/watch?v=56bhVGHC0b4</a:t>
            </a:r>
            <a:endParaRPr lang="de-DE" dirty="0" smtClean="0"/>
          </a:p>
          <a:p>
            <a:endParaRPr lang="de-DE" dirty="0"/>
          </a:p>
          <a:p>
            <a:r>
              <a:rPr lang="de-DE" dirty="0" smtClean="0"/>
              <a:t>5:44</a:t>
            </a:r>
            <a:endParaRPr lang="de-DE" dirty="0"/>
          </a:p>
        </p:txBody>
      </p:sp>
    </p:spTree>
    <p:extLst>
      <p:ext uri="{BB962C8B-B14F-4D97-AF65-F5344CB8AC3E}">
        <p14:creationId xmlns:p14="http://schemas.microsoft.com/office/powerpoint/2010/main" val="296634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Gene</a:t>
            </a:r>
            <a:endParaRPr lang="de-DE" dirty="0"/>
          </a:p>
        </p:txBody>
      </p:sp>
      <p:sp>
        <p:nvSpPr>
          <p:cNvPr id="3" name="Inhaltsplatzhalter 2"/>
          <p:cNvSpPr>
            <a:spLocks noGrp="1"/>
          </p:cNvSpPr>
          <p:nvPr>
            <p:ph idx="1"/>
          </p:nvPr>
        </p:nvSpPr>
        <p:spPr/>
        <p:txBody>
          <a:bodyPr>
            <a:normAutofit fontScale="55000" lnSpcReduction="20000"/>
          </a:bodyPr>
          <a:lstStyle/>
          <a:p>
            <a:r>
              <a:rPr lang="de-DE" dirty="0" smtClean="0"/>
              <a:t>genetischen Unterschiede vom Wolf zum Hund </a:t>
            </a:r>
          </a:p>
          <a:p>
            <a:r>
              <a:rPr lang="de-DE" dirty="0" smtClean="0"/>
              <a:t>36 </a:t>
            </a:r>
            <a:r>
              <a:rPr lang="de-DE" dirty="0"/>
              <a:t>DNA-Abschnitte mit 122 </a:t>
            </a:r>
            <a:r>
              <a:rPr lang="de-DE" dirty="0" smtClean="0"/>
              <a:t>Genen</a:t>
            </a:r>
          </a:p>
          <a:p>
            <a:r>
              <a:rPr lang="de-DE" dirty="0" smtClean="0"/>
              <a:t>19 </a:t>
            </a:r>
            <a:r>
              <a:rPr lang="de-DE" dirty="0"/>
              <a:t>davon steuern Hirnfunktionen </a:t>
            </a:r>
            <a:endParaRPr lang="de-DE" dirty="0" smtClean="0"/>
          </a:p>
          <a:p>
            <a:r>
              <a:rPr lang="de-DE" dirty="0" smtClean="0"/>
              <a:t>  8 </a:t>
            </a:r>
            <a:r>
              <a:rPr lang="de-DE" dirty="0"/>
              <a:t>dieser Gene könnten für das veränderte Verhalten der Haustiere verantwortlich sein und beispielsweise die Aggressivität verringert haben. </a:t>
            </a:r>
            <a:endParaRPr lang="de-DE" dirty="0" smtClean="0"/>
          </a:p>
          <a:p>
            <a:r>
              <a:rPr lang="de-DE" dirty="0" smtClean="0"/>
              <a:t>10 </a:t>
            </a:r>
            <a:r>
              <a:rPr lang="de-DE" dirty="0"/>
              <a:t>andere Gene, die nach der Entwicklung zum Hund stark verändert waren, wirkten sich auf Stoffwechselprozesse aus; drei davon betrafen Abbau und Verwertung von Stärke. </a:t>
            </a:r>
            <a:endParaRPr lang="de-DE" dirty="0" smtClean="0"/>
          </a:p>
          <a:p>
            <a:endParaRPr lang="de-DE" dirty="0"/>
          </a:p>
          <a:p>
            <a:r>
              <a:rPr lang="de-DE" dirty="0"/>
              <a:t>Der Haushund ist kein reiner Fleischfresser. Zu seiner gesunden Ernährung gehört eine ausreichende Versorgung mit Kohlenhydraten aus pflanzlichen Produkten. Neben unverdaulichen Ballaststoffen benötigen die Tiere verwertbare stärkehaltige Produkte wie Getreideflocken und -schrot, gekochte Kartoffeln oder Nudeln</a:t>
            </a:r>
            <a:r>
              <a:rPr lang="de-DE" dirty="0" smtClean="0"/>
              <a:t>.</a:t>
            </a:r>
          </a:p>
          <a:p>
            <a:endParaRPr lang="de-DE" dirty="0"/>
          </a:p>
          <a:p>
            <a:r>
              <a:rPr lang="de-DE" dirty="0"/>
              <a:t>Weitere genetische Unterschiede müssen körperliche Veränderungen wie eine Verkleinerung von Schädel, Gebiss und Gehirn bewirkt haben.</a:t>
            </a:r>
          </a:p>
          <a:p>
            <a:endParaRPr lang="de-DE" dirty="0"/>
          </a:p>
          <a:p>
            <a:endParaRPr lang="de-DE" dirty="0"/>
          </a:p>
        </p:txBody>
      </p:sp>
    </p:spTree>
    <p:extLst>
      <p:ext uri="{BB962C8B-B14F-4D97-AF65-F5344CB8AC3E}">
        <p14:creationId xmlns:p14="http://schemas.microsoft.com/office/powerpoint/2010/main" val="984008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3726414"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62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88640"/>
            <a:ext cx="4038600" cy="5937523"/>
          </a:xfrm>
        </p:spPr>
        <p:txBody>
          <a:bodyPr/>
          <a:lstStyle/>
          <a:p>
            <a:pPr marL="0" indent="0">
              <a:buNone/>
            </a:pPr>
            <a:endParaRPr lang="de-DE" b="1" dirty="0" smtClean="0">
              <a:latin typeface="Century Gothic" panose="020B0502020202020204" pitchFamily="34" charset="0"/>
            </a:endParaRPr>
          </a:p>
          <a:p>
            <a:endParaRPr lang="de-DE" dirty="0"/>
          </a:p>
        </p:txBody>
      </p:sp>
      <p:sp>
        <p:nvSpPr>
          <p:cNvPr id="4" name="Inhaltsplatzhalter 3"/>
          <p:cNvSpPr>
            <a:spLocks noGrp="1"/>
          </p:cNvSpPr>
          <p:nvPr>
            <p:ph sz="half" idx="2"/>
          </p:nvPr>
        </p:nvSpPr>
        <p:spPr>
          <a:xfrm>
            <a:off x="4648200" y="188640"/>
            <a:ext cx="4038600" cy="5937523"/>
          </a:xfrm>
        </p:spPr>
        <p:txBody>
          <a:bodyPr/>
          <a:lstStyle/>
          <a:p>
            <a:pPr marL="0" indent="0">
              <a:buNone/>
            </a:pPr>
            <a:endParaRPr lang="de-DE" b="1" dirty="0">
              <a:latin typeface="Century Gothic" panose="020B0502020202020204" pitchFamily="34" charset="0"/>
            </a:endParaRPr>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8096" t="66883" r="8761" b="6601"/>
          <a:stretch/>
        </p:blipFill>
        <p:spPr bwMode="auto">
          <a:xfrm>
            <a:off x="392738" y="2734246"/>
            <a:ext cx="1298105" cy="41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3161" y="4033593"/>
            <a:ext cx="1926142" cy="1926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836712"/>
            <a:ext cx="987748" cy="98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152" y="1906650"/>
            <a:ext cx="572707" cy="57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3095" y="332656"/>
            <a:ext cx="1995860" cy="199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6104" y="4665938"/>
            <a:ext cx="1995860" cy="199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1790" y="4941168"/>
            <a:ext cx="987748" cy="98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t="13127" b="9108"/>
          <a:stretch/>
        </p:blipFill>
        <p:spPr bwMode="auto">
          <a:xfrm>
            <a:off x="3291025" y="2941244"/>
            <a:ext cx="2217823" cy="172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47632" y="3021685"/>
            <a:ext cx="1563812" cy="156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688889" y="1049820"/>
            <a:ext cx="1926142" cy="1926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22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429" t="8927" r="8096" b="10590"/>
          <a:stretch/>
        </p:blipFill>
        <p:spPr bwMode="auto">
          <a:xfrm>
            <a:off x="1891028" y="2335305"/>
            <a:ext cx="2250142" cy="216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410" t="5933" r="15563" b="6600"/>
          <a:stretch/>
        </p:blipFill>
        <p:spPr bwMode="auto">
          <a:xfrm>
            <a:off x="57327" y="2241176"/>
            <a:ext cx="1833701" cy="235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nhaltsplatzhalter 2"/>
          <p:cNvSpPr>
            <a:spLocks noGrp="1"/>
          </p:cNvSpPr>
          <p:nvPr>
            <p:ph sz="half" idx="1"/>
          </p:nvPr>
        </p:nvSpPr>
        <p:spPr>
          <a:xfrm>
            <a:off x="457200" y="188640"/>
            <a:ext cx="4038600" cy="5937523"/>
          </a:xfrm>
        </p:spPr>
        <p:txBody>
          <a:bodyPr/>
          <a:lstStyle/>
          <a:p>
            <a:r>
              <a:rPr lang="de-DE" b="1" dirty="0" smtClean="0">
                <a:latin typeface="Century Gothic" panose="020B0502020202020204" pitchFamily="34" charset="0"/>
              </a:rPr>
              <a:t>Haustier</a:t>
            </a:r>
          </a:p>
          <a:p>
            <a:endParaRPr lang="de-DE" dirty="0"/>
          </a:p>
        </p:txBody>
      </p:sp>
      <p:sp>
        <p:nvSpPr>
          <p:cNvPr id="4" name="Inhaltsplatzhalter 3"/>
          <p:cNvSpPr>
            <a:spLocks noGrp="1"/>
          </p:cNvSpPr>
          <p:nvPr>
            <p:ph sz="half" idx="2"/>
          </p:nvPr>
        </p:nvSpPr>
        <p:spPr>
          <a:xfrm>
            <a:off x="4648200" y="188640"/>
            <a:ext cx="4038600" cy="5937523"/>
          </a:xfrm>
        </p:spPr>
        <p:txBody>
          <a:bodyPr/>
          <a:lstStyle/>
          <a:p>
            <a:r>
              <a:rPr lang="de-DE" b="1" dirty="0" smtClean="0">
                <a:latin typeface="Century Gothic" panose="020B0502020202020204" pitchFamily="34" charset="0"/>
              </a:rPr>
              <a:t>Wildtier</a:t>
            </a:r>
            <a:endParaRPr lang="de-DE" b="1" dirty="0">
              <a:latin typeface="Century Gothic" panose="020B0502020202020204" pitchFamily="34" charset="0"/>
            </a:endParaRP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8096" t="9424" r="8761" b="6601"/>
          <a:stretch/>
        </p:blipFill>
        <p:spPr bwMode="auto">
          <a:xfrm>
            <a:off x="3016099" y="4503045"/>
            <a:ext cx="1298105" cy="131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4747" t="5935" r="14747" b="6599"/>
          <a:stretch/>
        </p:blipFill>
        <p:spPr bwMode="auto">
          <a:xfrm>
            <a:off x="0" y="4797150"/>
            <a:ext cx="1172936" cy="145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9004" y="0"/>
            <a:ext cx="26955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9554" y="1275549"/>
            <a:ext cx="2119511" cy="2119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4250831"/>
            <a:ext cx="2483768" cy="248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0272" y="4797150"/>
            <a:ext cx="1926142" cy="1926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024" y="1484784"/>
            <a:ext cx="987748" cy="98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Gerade Verbindung 5"/>
          <p:cNvCxnSpPr/>
          <p:nvPr/>
        </p:nvCxnSpPr>
        <p:spPr>
          <a:xfrm>
            <a:off x="4222142" y="116632"/>
            <a:ext cx="66917" cy="6624736"/>
          </a:xfrm>
          <a:prstGeom prst="line">
            <a:avLst/>
          </a:prstGeom>
        </p:spPr>
        <p:style>
          <a:lnRef idx="2">
            <a:schemeClr val="dk1"/>
          </a:lnRef>
          <a:fillRef idx="0">
            <a:schemeClr val="dk1"/>
          </a:fillRef>
          <a:effectRef idx="1">
            <a:schemeClr val="dk1"/>
          </a:effectRef>
          <a:fontRef idx="minor">
            <a:schemeClr val="tx1"/>
          </a:fontRef>
        </p:style>
      </p:cxnSp>
      <p:pic>
        <p:nvPicPr>
          <p:cNvPr id="1036" name="Picture 12"/>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3397" y="3917726"/>
            <a:ext cx="572707" cy="57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8836" y="4504764"/>
            <a:ext cx="1995860" cy="199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r="5109"/>
          <a:stretch/>
        </p:blipFill>
        <p:spPr bwMode="auto">
          <a:xfrm>
            <a:off x="4429554" y="4255116"/>
            <a:ext cx="2367685" cy="249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9606" y="4895151"/>
            <a:ext cx="1995860" cy="199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3857" y="5804460"/>
            <a:ext cx="987748" cy="98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1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3140968"/>
            <a:ext cx="5220072" cy="3455579"/>
          </a:xfrm>
          <a:prstGeom prst="rect">
            <a:avLst/>
          </a:prstGeom>
        </p:spPr>
      </p:pic>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115" t="397" r="115" b="28497"/>
          <a:stretch/>
        </p:blipFill>
        <p:spPr>
          <a:xfrm>
            <a:off x="107503" y="116632"/>
            <a:ext cx="5737369" cy="2883357"/>
          </a:xfrm>
          <a:prstGeom prst="rect">
            <a:avLst/>
          </a:prstGeom>
        </p:spPr>
      </p:pic>
      <p:sp>
        <p:nvSpPr>
          <p:cNvPr id="4" name="Textfeld 3"/>
          <p:cNvSpPr txBox="1"/>
          <p:nvPr/>
        </p:nvSpPr>
        <p:spPr>
          <a:xfrm>
            <a:off x="6461956" y="980728"/>
            <a:ext cx="1998476" cy="369332"/>
          </a:xfrm>
          <a:prstGeom prst="rect">
            <a:avLst/>
          </a:prstGeom>
          <a:noFill/>
        </p:spPr>
        <p:txBody>
          <a:bodyPr wrap="square" rtlCol="0">
            <a:spAutoFit/>
          </a:bodyPr>
          <a:lstStyle/>
          <a:p>
            <a:r>
              <a:rPr lang="de-DE" dirty="0" err="1" smtClean="0"/>
              <a:t>Reit•pferd</a:t>
            </a:r>
            <a:endParaRPr lang="de-DE" dirty="0"/>
          </a:p>
        </p:txBody>
      </p:sp>
      <p:sp>
        <p:nvSpPr>
          <p:cNvPr id="5" name="Textfeld 4"/>
          <p:cNvSpPr txBox="1"/>
          <p:nvPr/>
        </p:nvSpPr>
        <p:spPr>
          <a:xfrm>
            <a:off x="395536" y="4293096"/>
            <a:ext cx="3168352" cy="369332"/>
          </a:xfrm>
          <a:prstGeom prst="rect">
            <a:avLst/>
          </a:prstGeom>
          <a:noFill/>
        </p:spPr>
        <p:txBody>
          <a:bodyPr wrap="square" rtlCol="0">
            <a:spAutoFit/>
          </a:bodyPr>
          <a:lstStyle/>
          <a:p>
            <a:r>
              <a:rPr lang="de-DE" dirty="0" err="1" smtClean="0"/>
              <a:t>Wild•pferd</a:t>
            </a:r>
            <a:endParaRPr lang="de-DE" dirty="0"/>
          </a:p>
        </p:txBody>
      </p:sp>
    </p:spTree>
    <p:extLst>
      <p:ext uri="{BB962C8B-B14F-4D97-AF65-F5344CB8AC3E}">
        <p14:creationId xmlns:p14="http://schemas.microsoft.com/office/powerpoint/2010/main" val="233692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olf, Gehege, Canis Lupus, Tierpark"/>
          <p:cNvPicPr>
            <a:picLocks noChangeAspect="1" noChangeArrowheads="1"/>
          </p:cNvPicPr>
          <p:nvPr/>
        </p:nvPicPr>
        <p:blipFill rotWithShape="1">
          <a:blip r:embed="rId2">
            <a:extLst>
              <a:ext uri="{28A0092B-C50C-407E-A947-70E740481C1C}">
                <a14:useLocalDpi xmlns:a14="http://schemas.microsoft.com/office/drawing/2010/main" val="0"/>
              </a:ext>
            </a:extLst>
          </a:blip>
          <a:srcRect l="19528" r="27586"/>
          <a:stretch/>
        </p:blipFill>
        <p:spPr bwMode="auto">
          <a:xfrm>
            <a:off x="323528" y="476672"/>
            <a:ext cx="3071622" cy="44374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olf, Grauer Wolf, Canis Lupus, Predator, Schlä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844824"/>
            <a:ext cx="537659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28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olf, Wild, Säugetier, Grau, Hund, Pelz, Gefa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4664805" cy="3498604"/>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33235" r="8725"/>
          <a:stretch/>
        </p:blipFill>
        <p:spPr>
          <a:xfrm>
            <a:off x="5004047" y="163510"/>
            <a:ext cx="3990165" cy="4581507"/>
          </a:xfrm>
          <a:prstGeom prst="rect">
            <a:avLst/>
          </a:prstGeom>
        </p:spPr>
      </p:pic>
      <p:pic>
        <p:nvPicPr>
          <p:cNvPr id="6148" name="Picture 4" descr="Dackel, Hund, Teckel, Dachsh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491" y="4005064"/>
            <a:ext cx="3630861" cy="243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26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5818658"/>
          </a:xfrm>
        </p:spPr>
        <p:txBody>
          <a:bodyPr>
            <a:normAutofit fontScale="90000"/>
          </a:bodyPr>
          <a:lstStyle/>
          <a:p>
            <a:r>
              <a:rPr lang="de-DE" b="1" dirty="0" smtClean="0">
                <a:latin typeface="Century Gothic" panose="020B0502020202020204" pitchFamily="34" charset="0"/>
              </a:rPr>
              <a:t>Vor</a:t>
            </a:r>
            <a:br>
              <a:rPr lang="de-DE" b="1" dirty="0" smtClean="0">
                <a:latin typeface="Century Gothic" panose="020B0502020202020204" pitchFamily="34" charset="0"/>
              </a:rPr>
            </a:br>
            <a:r>
              <a:rPr lang="de-DE" b="1" dirty="0">
                <a:latin typeface="Century Gothic" panose="020B0502020202020204" pitchFamily="34" charset="0"/>
              </a:rPr>
              <a:t/>
            </a:r>
            <a:br>
              <a:rPr lang="de-DE" b="1" dirty="0">
                <a:latin typeface="Century Gothic" panose="020B0502020202020204" pitchFamily="34" charset="0"/>
              </a:rPr>
            </a:br>
            <a:r>
              <a:rPr lang="de-DE" b="1" dirty="0" smtClean="0">
                <a:latin typeface="Century Gothic" panose="020B0502020202020204" pitchFamily="34" charset="0"/>
              </a:rPr>
              <a:t>15 000</a:t>
            </a:r>
            <a:br>
              <a:rPr lang="de-DE" b="1" dirty="0" smtClean="0">
                <a:latin typeface="Century Gothic" panose="020B0502020202020204" pitchFamily="34" charset="0"/>
              </a:rPr>
            </a:br>
            <a:r>
              <a:rPr lang="de-DE" b="1" dirty="0">
                <a:latin typeface="Century Gothic" panose="020B0502020202020204" pitchFamily="34" charset="0"/>
              </a:rPr>
              <a:t/>
            </a:r>
            <a:br>
              <a:rPr lang="de-DE" b="1" dirty="0">
                <a:latin typeface="Century Gothic" panose="020B0502020202020204" pitchFamily="34" charset="0"/>
              </a:rPr>
            </a:br>
            <a:r>
              <a:rPr lang="de-DE" b="1" dirty="0" smtClean="0">
                <a:latin typeface="Century Gothic" panose="020B0502020202020204" pitchFamily="34" charset="0"/>
              </a:rPr>
              <a:t>wahrscheinlich sogar</a:t>
            </a:r>
            <a:br>
              <a:rPr lang="de-DE" b="1" dirty="0" smtClean="0">
                <a:latin typeface="Century Gothic" panose="020B0502020202020204" pitchFamily="34" charset="0"/>
              </a:rPr>
            </a:br>
            <a:r>
              <a:rPr lang="de-DE" b="1" dirty="0">
                <a:latin typeface="Century Gothic" panose="020B0502020202020204" pitchFamily="34" charset="0"/>
              </a:rPr>
              <a:t/>
            </a:r>
            <a:br>
              <a:rPr lang="de-DE" b="1" dirty="0">
                <a:latin typeface="Century Gothic" panose="020B0502020202020204" pitchFamily="34" charset="0"/>
              </a:rPr>
            </a:br>
            <a:r>
              <a:rPr lang="de-DE" b="1" dirty="0" smtClean="0">
                <a:latin typeface="Century Gothic" panose="020B0502020202020204" pitchFamily="34" charset="0"/>
              </a:rPr>
              <a:t>45 000</a:t>
            </a:r>
            <a:br>
              <a:rPr lang="de-DE" b="1" dirty="0" smtClean="0">
                <a:latin typeface="Century Gothic" panose="020B0502020202020204" pitchFamily="34" charset="0"/>
              </a:rPr>
            </a:br>
            <a:r>
              <a:rPr lang="de-DE" b="1" dirty="0">
                <a:latin typeface="Century Gothic" panose="020B0502020202020204" pitchFamily="34" charset="0"/>
              </a:rPr>
              <a:t/>
            </a:r>
            <a:br>
              <a:rPr lang="de-DE" b="1" dirty="0">
                <a:latin typeface="Century Gothic" panose="020B0502020202020204" pitchFamily="34" charset="0"/>
              </a:rPr>
            </a:br>
            <a:r>
              <a:rPr lang="de-DE" b="1" dirty="0" smtClean="0">
                <a:latin typeface="Century Gothic" panose="020B0502020202020204" pitchFamily="34" charset="0"/>
              </a:rPr>
              <a:t>Jahren</a:t>
            </a:r>
            <a:endParaRPr lang="de-DE" b="1" dirty="0">
              <a:latin typeface="Century Gothic" panose="020B0502020202020204" pitchFamily="34" charset="0"/>
            </a:endParaRPr>
          </a:p>
        </p:txBody>
      </p:sp>
      <p:sp>
        <p:nvSpPr>
          <p:cNvPr id="3" name="Inhaltsplatzhalter 2"/>
          <p:cNvSpPr>
            <a:spLocks noGrp="1"/>
          </p:cNvSpPr>
          <p:nvPr>
            <p:ph idx="1"/>
          </p:nvPr>
        </p:nvSpPr>
        <p:spPr/>
        <p:txBody>
          <a:bodyPr/>
          <a:lstStyle/>
          <a:p>
            <a:endParaRPr lang="de-DE" dirty="0"/>
          </a:p>
        </p:txBody>
      </p:sp>
    </p:spTree>
    <p:extLst>
      <p:ext uri="{BB962C8B-B14F-4D97-AF65-F5344CB8AC3E}">
        <p14:creationId xmlns:p14="http://schemas.microsoft.com/office/powerpoint/2010/main" val="423007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926119" cy="550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140178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Words>
  <Application>Microsoft Office PowerPoint</Application>
  <PresentationFormat>Bildschirmpräsentation (4:3)</PresentationFormat>
  <Paragraphs>30</Paragraphs>
  <Slides>29</Slides>
  <Notes>1</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Larissa</vt:lpstr>
      <vt:lpstr>Der Hund</vt:lpstr>
      <vt:lpstr>PowerPoint-Präsentation</vt:lpstr>
      <vt:lpstr>PowerPoint-Präsentation</vt:lpstr>
      <vt:lpstr>PowerPoint-Präsentation</vt:lpstr>
      <vt:lpstr>PowerPoint-Präsentation</vt:lpstr>
      <vt:lpstr>PowerPoint-Präsentation</vt:lpstr>
      <vt:lpstr>PowerPoint-Präsentation</vt:lpstr>
      <vt:lpstr>Vor  15 000  wahrscheinlich sogar  45 000  Jahren</vt:lpstr>
      <vt:lpstr>PowerPoint-Präsentation</vt:lpstr>
      <vt:lpstr>PowerPoint-Präsentation</vt:lpstr>
      <vt:lpstr>zahm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Gene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Annette Zimmermann</dc:creator>
  <cp:lastModifiedBy>Annette Zimmermann</cp:lastModifiedBy>
  <cp:revision>23</cp:revision>
  <dcterms:created xsi:type="dcterms:W3CDTF">2020-12-09T17:44:12Z</dcterms:created>
  <dcterms:modified xsi:type="dcterms:W3CDTF">2020-12-10T21:10:07Z</dcterms:modified>
</cp:coreProperties>
</file>