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8" r:id="rId3"/>
    <p:sldId id="264" r:id="rId4"/>
    <p:sldId id="265" r:id="rId5"/>
    <p:sldId id="266" r:id="rId6"/>
    <p:sldId id="267" r:id="rId7"/>
    <p:sldId id="277" r:id="rId8"/>
    <p:sldId id="268" r:id="rId9"/>
    <p:sldId id="269" r:id="rId10"/>
    <p:sldId id="270" r:id="rId11"/>
    <p:sldId id="271" r:id="rId12"/>
    <p:sldId id="272" r:id="rId13"/>
    <p:sldId id="273" r:id="rId14"/>
    <p:sldId id="274" r:id="rId15"/>
    <p:sldId id="278" r:id="rId16"/>
    <p:sldId id="275" r:id="rId17"/>
    <p:sldId id="276" r:id="rId18"/>
    <p:sldId id="261" r:id="rId19"/>
    <p:sldId id="259" r:id="rId20"/>
    <p:sldId id="281" r:id="rId21"/>
    <p:sldId id="282" r:id="rId22"/>
    <p:sldId id="283" r:id="rId23"/>
    <p:sldId id="262" r:id="rId24"/>
    <p:sldId id="280" r:id="rId25"/>
    <p:sldId id="263" r:id="rId26"/>
    <p:sldId id="279" r:id="rId27"/>
    <p:sldId id="260" r:id="rId28"/>
    <p:sldId id="284" r:id="rId29"/>
    <p:sldId id="287" r:id="rId30"/>
    <p:sldId id="289" r:id="rId31"/>
    <p:sldId id="290" r:id="rId32"/>
    <p:sldId id="285" r:id="rId33"/>
    <p:sldId id="288" r:id="rId34"/>
    <p:sldId id="291" r:id="rId35"/>
    <p:sldId id="292" r:id="rId36"/>
    <p:sldId id="293" r:id="rId37"/>
    <p:sldId id="294" r:id="rId38"/>
    <p:sldId id="305" r:id="rId39"/>
    <p:sldId id="306" r:id="rId40"/>
    <p:sldId id="307" r:id="rId41"/>
    <p:sldId id="308" r:id="rId42"/>
    <p:sldId id="309" r:id="rId43"/>
    <p:sldId id="301" r:id="rId44"/>
    <p:sldId id="302" r:id="rId45"/>
    <p:sldId id="303" r:id="rId46"/>
    <p:sldId id="304" r:id="rId47"/>
    <p:sldId id="295" r:id="rId48"/>
    <p:sldId id="296" r:id="rId49"/>
    <p:sldId id="297" r:id="rId50"/>
    <p:sldId id="299" r:id="rId51"/>
    <p:sldId id="300" r:id="rId52"/>
    <p:sldId id="298" r:id="rId53"/>
  </p:sldIdLst>
  <p:sldSz cx="9144000" cy="6858000" type="screen4x3"/>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53DA49DD-992F-468F-A1CA-5BB9501FCA12}" type="datetimeFigureOut">
              <a:rPr lang="de-DE" smtClean="0"/>
              <a:t>14.03.2012</a:t>
            </a:fld>
            <a:endParaRPr lang="de-DE"/>
          </a:p>
        </p:txBody>
      </p:sp>
      <p:sp>
        <p:nvSpPr>
          <p:cNvPr id="4" name="Folienbildplatzhalt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9E35219F-FE5D-4405-8B9B-83A65DE4EF4E}" type="slidenum">
              <a:rPr lang="de-DE" smtClean="0"/>
              <a:t>‹Nr.›</a:t>
            </a:fld>
            <a:endParaRPr lang="de-DE"/>
          </a:p>
        </p:txBody>
      </p:sp>
    </p:spTree>
    <p:extLst>
      <p:ext uri="{BB962C8B-B14F-4D97-AF65-F5344CB8AC3E}">
        <p14:creationId xmlns:p14="http://schemas.microsoft.com/office/powerpoint/2010/main" val="293311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35219F-FE5D-4405-8B9B-83A65DE4EF4E}" type="slidenum">
              <a:rPr lang="de-DE" smtClean="0"/>
              <a:t>26</a:t>
            </a:fld>
            <a:endParaRPr lang="de-DE"/>
          </a:p>
        </p:txBody>
      </p:sp>
    </p:spTree>
    <p:extLst>
      <p:ext uri="{BB962C8B-B14F-4D97-AF65-F5344CB8AC3E}">
        <p14:creationId xmlns:p14="http://schemas.microsoft.com/office/powerpoint/2010/main" val="188640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18" name="Rectangle 6"/>
          <p:cNvSpPr>
            <a:spLocks noGrp="1"/>
          </p:cNvSpPr>
          <p:nvPr>
            <p:ph type="dt" sz="half" idx="10"/>
          </p:nvPr>
        </p:nvSpPr>
        <p:spPr/>
        <p:txBody>
          <a:bodyPr/>
          <a:lstStyle>
            <a:lvl1pPr>
              <a:defRPr lang="en-US" smtClean="0"/>
            </a:lvl1pPr>
          </a:lstStyle>
          <a:p>
            <a:fld id="{B2A780C3-B450-4F8D-99CC-678E48CE90F8}" type="datetimeFigureOut">
              <a:rPr lang="de-DE" smtClean="0"/>
              <a:t>14.03.2012</a:t>
            </a:fld>
            <a:endParaRPr lang="de-DE"/>
          </a:p>
        </p:txBody>
      </p:sp>
      <p:sp>
        <p:nvSpPr>
          <p:cNvPr id="9" name="Rectangle 14"/>
          <p:cNvSpPr>
            <a:spLocks noGrp="1"/>
          </p:cNvSpPr>
          <p:nvPr>
            <p:ph type="sldNum" sz="quarter" idx="11"/>
          </p:nvPr>
        </p:nvSpPr>
        <p:spPr/>
        <p:txBody>
          <a:bodyPr/>
          <a:lstStyle>
            <a:lvl1pPr>
              <a:defRPr lang="en-US" smtClean="0"/>
            </a:lvl1pPr>
          </a:lstStyle>
          <a:p>
            <a:fld id="{EA2B0094-67C8-4D2C-8A74-6477F7807D47}" type="slidenum">
              <a:rPr lang="de-DE" smtClean="0"/>
              <a:t>‹Nr.›</a:t>
            </a:fld>
            <a:endParaRPr lang="de-DE"/>
          </a:p>
        </p:txBody>
      </p:sp>
      <p:sp>
        <p:nvSpPr>
          <p:cNvPr id="25" name="Rectangle 27"/>
          <p:cNvSpPr>
            <a:spLocks noGrp="1"/>
          </p:cNvSpPr>
          <p:nvPr>
            <p:ph type="ftr" sz="quarter" idx="12"/>
          </p:nvPr>
        </p:nvSpPr>
        <p:spPr/>
        <p:txBody>
          <a:bodyPr/>
          <a:lstStyle>
            <a:lvl1pPr>
              <a:defRPr lang="en-US" smtClean="0"/>
            </a:lvl1p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B2A780C3-B450-4F8D-99CC-678E48CE90F8}" type="datetimeFigureOut">
              <a:rPr lang="de-DE" smtClean="0"/>
              <a:t>14.03.2012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A2B0094-67C8-4D2C-8A74-6477F7807D47}"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B2A780C3-B450-4F8D-99CC-678E48CE90F8}" type="datetimeFigureOut">
              <a:rPr lang="de-DE" smtClean="0"/>
              <a:t>14.03.2012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A2B0094-67C8-4D2C-8A74-6477F7807D47}"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4"/>
          <p:cNvSpPr>
            <a:spLocks noGrp="1"/>
          </p:cNvSpPr>
          <p:nvPr>
            <p:ph type="dt" sz="half" idx="10"/>
          </p:nvPr>
        </p:nvSpPr>
        <p:spPr/>
        <p:txBody>
          <a:bodyPr/>
          <a:lstStyle/>
          <a:p>
            <a:fld id="{B2A780C3-B450-4F8D-99CC-678E48CE90F8}" type="datetimeFigureOut">
              <a:rPr lang="de-DE" smtClean="0"/>
              <a:t>14.03.2012</a:t>
            </a:fld>
            <a:endParaRPr lang="de-DE"/>
          </a:p>
        </p:txBody>
      </p:sp>
      <p:sp>
        <p:nvSpPr>
          <p:cNvPr id="5" name="Rectangle 5"/>
          <p:cNvSpPr>
            <a:spLocks noGrp="1"/>
          </p:cNvSpPr>
          <p:nvPr>
            <p:ph type="ftr" sz="quarter" idx="11"/>
          </p:nvPr>
        </p:nvSpPr>
        <p:spPr/>
        <p:txBody>
          <a:bodyPr/>
          <a:lstStyle/>
          <a:p>
            <a:endParaRPr lang="de-DE"/>
          </a:p>
        </p:txBody>
      </p:sp>
      <p:sp>
        <p:nvSpPr>
          <p:cNvPr id="6" name="Rectangle 6"/>
          <p:cNvSpPr>
            <a:spLocks noGrp="1"/>
          </p:cNvSpPr>
          <p:nvPr>
            <p:ph type="sldNum" sz="quarter" idx="12"/>
          </p:nvPr>
        </p:nvSpPr>
        <p:spPr/>
        <p:txBody>
          <a:bodyPr/>
          <a:lstStyle/>
          <a:p>
            <a:fld id="{EA2B0094-67C8-4D2C-8A74-6477F7807D47}"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 bearbeiten</a:t>
            </a:r>
          </a:p>
        </p:txBody>
      </p:sp>
      <p:sp>
        <p:nvSpPr>
          <p:cNvPr id="4" name="Rectangle 4"/>
          <p:cNvSpPr>
            <a:spLocks noGrp="1"/>
          </p:cNvSpPr>
          <p:nvPr>
            <p:ph type="dt" sz="half" idx="10"/>
          </p:nvPr>
        </p:nvSpPr>
        <p:spPr/>
        <p:txBody>
          <a:bodyPr/>
          <a:lstStyle/>
          <a:p>
            <a:fld id="{B2A780C3-B450-4F8D-99CC-678E48CE90F8}" type="datetimeFigureOut">
              <a:rPr lang="de-DE" smtClean="0"/>
              <a:t>14.03.2012</a:t>
            </a:fld>
            <a:endParaRPr lang="de-DE"/>
          </a:p>
        </p:txBody>
      </p:sp>
      <p:sp>
        <p:nvSpPr>
          <p:cNvPr id="5" name="Rectangle 5"/>
          <p:cNvSpPr>
            <a:spLocks noGrp="1"/>
          </p:cNvSpPr>
          <p:nvPr>
            <p:ph type="ftr" sz="quarter" idx="11"/>
          </p:nvPr>
        </p:nvSpPr>
        <p:spPr/>
        <p:txBody>
          <a:bodyPr/>
          <a:lstStyle/>
          <a:p>
            <a:endParaRPr lang="de-DE"/>
          </a:p>
        </p:txBody>
      </p:sp>
      <p:sp>
        <p:nvSpPr>
          <p:cNvPr id="6" name="Rectangle 6"/>
          <p:cNvSpPr>
            <a:spLocks noGrp="1"/>
          </p:cNvSpPr>
          <p:nvPr>
            <p:ph type="sldNum" sz="quarter" idx="12"/>
          </p:nvPr>
        </p:nvSpPr>
        <p:spPr/>
        <p:txBody>
          <a:bodyPr/>
          <a:lstStyle/>
          <a:p>
            <a:fld id="{EA2B0094-67C8-4D2C-8A74-6477F7807D47}"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dt" sz="half" idx="10"/>
          </p:nvPr>
        </p:nvSpPr>
        <p:spPr/>
        <p:txBody>
          <a:bodyPr/>
          <a:lstStyle/>
          <a:p>
            <a:fld id="{B2A780C3-B450-4F8D-99CC-678E48CE90F8}" type="datetimeFigureOut">
              <a:rPr lang="de-DE" smtClean="0"/>
              <a:t>14.03.2012</a:t>
            </a:fld>
            <a:endParaRPr lang="de-DE"/>
          </a:p>
        </p:txBody>
      </p:sp>
      <p:sp>
        <p:nvSpPr>
          <p:cNvPr id="6" name="Rectangle 5"/>
          <p:cNvSpPr>
            <a:spLocks noGrp="1"/>
          </p:cNvSpPr>
          <p:nvPr>
            <p:ph type="ftr" sz="quarter" idx="11"/>
          </p:nvPr>
        </p:nvSpPr>
        <p:spPr/>
        <p:txBody>
          <a:bodyPr/>
          <a:lstStyle/>
          <a:p>
            <a:endParaRPr lang="de-DE"/>
          </a:p>
        </p:txBody>
      </p:sp>
      <p:sp>
        <p:nvSpPr>
          <p:cNvPr id="7" name="Rectangle 6"/>
          <p:cNvSpPr>
            <a:spLocks noGrp="1"/>
          </p:cNvSpPr>
          <p:nvPr>
            <p:ph type="sldNum" sz="quarter" idx="12"/>
          </p:nvPr>
        </p:nvSpPr>
        <p:spPr/>
        <p:txBody>
          <a:bodyPr/>
          <a:lstStyle/>
          <a:p>
            <a:fld id="{EA2B0094-67C8-4D2C-8A74-6477F7807D47}"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6"/>
          <p:cNvSpPr>
            <a:spLocks noGrp="1"/>
          </p:cNvSpPr>
          <p:nvPr>
            <p:ph type="dt" sz="half" idx="10"/>
          </p:nvPr>
        </p:nvSpPr>
        <p:spPr/>
        <p:txBody>
          <a:bodyPr/>
          <a:lstStyle/>
          <a:p>
            <a:fld id="{B2A780C3-B450-4F8D-99CC-678E48CE90F8}" type="datetimeFigureOut">
              <a:rPr lang="de-DE" smtClean="0"/>
              <a:t>14.03.2012</a:t>
            </a:fld>
            <a:endParaRPr lang="de-DE"/>
          </a:p>
        </p:txBody>
      </p:sp>
      <p:sp>
        <p:nvSpPr>
          <p:cNvPr id="8" name="Rectangle 7"/>
          <p:cNvSpPr>
            <a:spLocks noGrp="1"/>
          </p:cNvSpPr>
          <p:nvPr>
            <p:ph type="ftr" sz="quarter" idx="11"/>
          </p:nvPr>
        </p:nvSpPr>
        <p:spPr/>
        <p:txBody>
          <a:bodyPr/>
          <a:lstStyle/>
          <a:p>
            <a:endParaRPr lang="de-DE"/>
          </a:p>
        </p:txBody>
      </p:sp>
      <p:sp>
        <p:nvSpPr>
          <p:cNvPr id="9" name="Rectangle 8"/>
          <p:cNvSpPr>
            <a:spLocks noGrp="1"/>
          </p:cNvSpPr>
          <p:nvPr>
            <p:ph type="sldNum" sz="quarter" idx="12"/>
          </p:nvPr>
        </p:nvSpPr>
        <p:spPr/>
        <p:txBody>
          <a:bodyPr/>
          <a:lstStyle/>
          <a:p>
            <a:fld id="{EA2B0094-67C8-4D2C-8A74-6477F7807D47}"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3"/>
          <p:cNvSpPr>
            <a:spLocks noGrp="1"/>
          </p:cNvSpPr>
          <p:nvPr>
            <p:ph type="dt" sz="half" idx="10"/>
          </p:nvPr>
        </p:nvSpPr>
        <p:spPr/>
        <p:txBody>
          <a:bodyPr/>
          <a:lstStyle/>
          <a:p>
            <a:fld id="{B2A780C3-B450-4F8D-99CC-678E48CE90F8}" type="datetimeFigureOut">
              <a:rPr lang="de-DE" smtClean="0"/>
              <a:t>14.03.2012</a:t>
            </a:fld>
            <a:endParaRPr lang="de-DE"/>
          </a:p>
        </p:txBody>
      </p:sp>
      <p:sp>
        <p:nvSpPr>
          <p:cNvPr id="4" name="Rectangle 4"/>
          <p:cNvSpPr>
            <a:spLocks noGrp="1"/>
          </p:cNvSpPr>
          <p:nvPr>
            <p:ph type="ftr" sz="quarter" idx="11"/>
          </p:nvPr>
        </p:nvSpPr>
        <p:spPr/>
        <p:txBody>
          <a:bodyPr/>
          <a:lstStyle/>
          <a:p>
            <a:endParaRPr lang="de-DE"/>
          </a:p>
        </p:txBody>
      </p:sp>
      <p:sp>
        <p:nvSpPr>
          <p:cNvPr id="5" name="Rectangle 5"/>
          <p:cNvSpPr>
            <a:spLocks noGrp="1"/>
          </p:cNvSpPr>
          <p:nvPr>
            <p:ph type="sldNum" sz="quarter" idx="12"/>
          </p:nvPr>
        </p:nvSpPr>
        <p:spPr/>
        <p:txBody>
          <a:bodyPr/>
          <a:lstStyle/>
          <a:p>
            <a:fld id="{EA2B0094-67C8-4D2C-8A74-6477F7807D47}"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2A780C3-B450-4F8D-99CC-678E48CE90F8}" type="datetimeFigureOut">
              <a:rPr lang="de-DE" smtClean="0"/>
              <a:t>14.03.2012</a:t>
            </a:fld>
            <a:endParaRPr lang="de-DE"/>
          </a:p>
        </p:txBody>
      </p:sp>
      <p:sp>
        <p:nvSpPr>
          <p:cNvPr id="3" name="Rectangle 3"/>
          <p:cNvSpPr>
            <a:spLocks noGrp="1"/>
          </p:cNvSpPr>
          <p:nvPr>
            <p:ph type="ftr" sz="quarter" idx="11"/>
          </p:nvPr>
        </p:nvSpPr>
        <p:spPr/>
        <p:txBody>
          <a:bodyPr/>
          <a:lstStyle/>
          <a:p>
            <a:endParaRPr lang="de-DE"/>
          </a:p>
        </p:txBody>
      </p:sp>
      <p:sp>
        <p:nvSpPr>
          <p:cNvPr id="4" name="Rectangle 4"/>
          <p:cNvSpPr>
            <a:spLocks noGrp="1"/>
          </p:cNvSpPr>
          <p:nvPr>
            <p:ph type="sldNum" sz="quarter" idx="12"/>
          </p:nvPr>
        </p:nvSpPr>
        <p:spPr/>
        <p:txBody>
          <a:bodyPr/>
          <a:lstStyle/>
          <a:p>
            <a:fld id="{EA2B0094-67C8-4D2C-8A74-6477F7807D47}"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p:cNvSpPr>
          <p:nvPr>
            <p:ph type="dt" sz="half" idx="10"/>
          </p:nvPr>
        </p:nvSpPr>
        <p:spPr/>
        <p:txBody>
          <a:bodyPr/>
          <a:lstStyle/>
          <a:p>
            <a:fld id="{B2A780C3-B450-4F8D-99CC-678E48CE90F8}" type="datetimeFigureOut">
              <a:rPr lang="de-DE" smtClean="0"/>
              <a:t>14.03.2012</a:t>
            </a:fld>
            <a:endParaRPr lang="de-DE"/>
          </a:p>
        </p:txBody>
      </p:sp>
      <p:sp>
        <p:nvSpPr>
          <p:cNvPr id="6" name="Rectangle 5"/>
          <p:cNvSpPr>
            <a:spLocks noGrp="1"/>
          </p:cNvSpPr>
          <p:nvPr>
            <p:ph type="ftr" sz="quarter" idx="11"/>
          </p:nvPr>
        </p:nvSpPr>
        <p:spPr/>
        <p:txBody>
          <a:bodyPr/>
          <a:lstStyle/>
          <a:p>
            <a:endParaRPr lang="de-DE"/>
          </a:p>
        </p:txBody>
      </p:sp>
      <p:sp>
        <p:nvSpPr>
          <p:cNvPr id="7" name="Rectangle 6"/>
          <p:cNvSpPr>
            <a:spLocks noGrp="1"/>
          </p:cNvSpPr>
          <p:nvPr>
            <p:ph type="sldNum" sz="quarter" idx="12"/>
          </p:nvPr>
        </p:nvSpPr>
        <p:spPr/>
        <p:txBody>
          <a:bodyPr/>
          <a:lstStyle/>
          <a:p>
            <a:fld id="{EA2B0094-67C8-4D2C-8A74-6477F7807D47}"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de-DE" sz="2000" smtClean="0"/>
              <a:t>Bild durch Klicken auf Symbol hinzufügen</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 bearbeiten</a:t>
            </a:r>
          </a:p>
        </p:txBody>
      </p:sp>
      <p:sp>
        <p:nvSpPr>
          <p:cNvPr id="5" name="Rectangle 5"/>
          <p:cNvSpPr>
            <a:spLocks noGrp="1"/>
          </p:cNvSpPr>
          <p:nvPr>
            <p:ph type="dt" sz="half" idx="10"/>
          </p:nvPr>
        </p:nvSpPr>
        <p:spPr/>
        <p:txBody>
          <a:bodyPr/>
          <a:lstStyle/>
          <a:p>
            <a:fld id="{B2A780C3-B450-4F8D-99CC-678E48CE90F8}" type="datetimeFigureOut">
              <a:rPr lang="de-DE" smtClean="0"/>
              <a:t>14.03.2012</a:t>
            </a:fld>
            <a:endParaRPr lang="de-DE"/>
          </a:p>
        </p:txBody>
      </p:sp>
      <p:sp>
        <p:nvSpPr>
          <p:cNvPr id="6" name="Rectangle 6"/>
          <p:cNvSpPr>
            <a:spLocks noGrp="1"/>
          </p:cNvSpPr>
          <p:nvPr>
            <p:ph type="ftr" sz="quarter" idx="11"/>
          </p:nvPr>
        </p:nvSpPr>
        <p:spPr/>
        <p:txBody>
          <a:bodyPr/>
          <a:lstStyle/>
          <a:p>
            <a:endParaRPr lang="de-DE"/>
          </a:p>
        </p:txBody>
      </p:sp>
      <p:sp>
        <p:nvSpPr>
          <p:cNvPr id="7" name="Rectangle 7"/>
          <p:cNvSpPr>
            <a:spLocks noGrp="1"/>
          </p:cNvSpPr>
          <p:nvPr>
            <p:ph type="sldNum" sz="quarter" idx="12"/>
          </p:nvPr>
        </p:nvSpPr>
        <p:spPr/>
        <p:txBody>
          <a:bodyPr/>
          <a:lstStyle/>
          <a:p>
            <a:fld id="{EA2B0094-67C8-4D2C-8A74-6477F7807D47}"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B2A780C3-B450-4F8D-99CC-678E48CE90F8}" type="datetimeFigureOut">
              <a:rPr lang="de-DE" smtClean="0"/>
              <a:t>14.03.2012</a:t>
            </a:fld>
            <a:endParaRPr lang="de-DE"/>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de-DE"/>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EA2B0094-67C8-4D2C-8A74-6477F7807D47}"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kd.de/paulus/reise3.html" TargetMode="External"/><Relationship Id="rId2" Type="http://schemas.openxmlformats.org/officeDocument/2006/relationships/hyperlink" Target="http://www.ekd.de/paulus/reise2.html"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ekd.de/paulus/romreis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heiligenlexikon.de/Orte/GKarte.html?48.777127,9.180708&amp;z=12" TargetMode="External"/><Relationship Id="rId2" Type="http://schemas.openxmlformats.org/officeDocument/2006/relationships/hyperlink" Target="http://www.heiligenlexikon.de/BiographienR/Rembrandt_Harmensz_van_Rijn.htm"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eiligenlexikon.de/Orte/GKarte.html?37.93797,22.931213&amp;z=12" TargetMode="External"/><Relationship Id="rId7" Type="http://schemas.openxmlformats.org/officeDocument/2006/relationships/image" Target="../media/image12.jpeg"/><Relationship Id="rId2" Type="http://schemas.openxmlformats.org/officeDocument/2006/relationships/hyperlink" Target="http://www.heiligenlexikon.de/Orte/GKarte.html?37.98118,23.716647&amp;z=12" TargetMode="External"/><Relationship Id="rId1" Type="http://schemas.openxmlformats.org/officeDocument/2006/relationships/slideLayout" Target="../slideLayouts/slideLayout2.xml"/><Relationship Id="rId6" Type="http://schemas.openxmlformats.org/officeDocument/2006/relationships/hyperlink" Target="http://www.heiligenlexikon.de/BiographienP/Prisca_Priscilla.htm" TargetMode="External"/><Relationship Id="rId5" Type="http://schemas.openxmlformats.org/officeDocument/2006/relationships/hyperlink" Target="http://www.heiligenlexikon.de/BiographienA/Aquila.html" TargetMode="External"/><Relationship Id="rId4" Type="http://schemas.openxmlformats.org/officeDocument/2006/relationships/hyperlink" Target="http://www.heiligenlexikon.de/Orte/GKarte.html?41.896846,12.482013&amp;z=1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heiligenlexikon.de/BiographienT/Timotheus.htm" TargetMode="External"/><Relationship Id="rId7" Type="http://schemas.openxmlformats.org/officeDocument/2006/relationships/hyperlink" Target="http://www.heiligenlexikon.de/BiographienA/Aquila.html" TargetMode="External"/><Relationship Id="rId2" Type="http://schemas.openxmlformats.org/officeDocument/2006/relationships/hyperlink" Target="http://www.heiligenlexikon.de/BiographienS/Silas.html" TargetMode="External"/><Relationship Id="rId1" Type="http://schemas.openxmlformats.org/officeDocument/2006/relationships/slideLayout" Target="../slideLayouts/slideLayout2.xml"/><Relationship Id="rId6" Type="http://schemas.openxmlformats.org/officeDocument/2006/relationships/hyperlink" Target="http://www.heiligenlexikon.de/BiographienP/Prisca_Priscilla.htm" TargetMode="External"/><Relationship Id="rId5" Type="http://schemas.openxmlformats.org/officeDocument/2006/relationships/hyperlink" Target="http://www.heiligenlexikon.de/BiographienJ/Jesus_Christus.htm" TargetMode="External"/><Relationship Id="rId4" Type="http://schemas.openxmlformats.org/officeDocument/2006/relationships/hyperlink" Target="http://www.heiligenlexikon.de/Orte/GKarte.html?40.627503,22.948722&amp;z=12"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heiligenlexikon.de/BiographienD/Dionysios_von_Korinth.html" TargetMode="External"/><Relationship Id="rId3" Type="http://schemas.openxmlformats.org/officeDocument/2006/relationships/hyperlink" Target="http://www.heiligenlexikon.de/BiographienT/Timotheus.htm" TargetMode="External"/><Relationship Id="rId7" Type="http://schemas.openxmlformats.org/officeDocument/2006/relationships/hyperlink" Target="http://www.heiligenlexikon.de/BiographienJ/Justus_von_Korinth.html" TargetMode="External"/><Relationship Id="rId2" Type="http://schemas.openxmlformats.org/officeDocument/2006/relationships/hyperlink" Target="http://www.heiligenlexikon.de/BiographienS/Silas.html" TargetMode="External"/><Relationship Id="rId1" Type="http://schemas.openxmlformats.org/officeDocument/2006/relationships/slideLayout" Target="../slideLayouts/slideLayout2.xml"/><Relationship Id="rId6" Type="http://schemas.openxmlformats.org/officeDocument/2006/relationships/hyperlink" Target="http://www.heiligenlexikon.de/BiographienT/Timon.html" TargetMode="External"/><Relationship Id="rId5" Type="http://schemas.openxmlformats.org/officeDocument/2006/relationships/hyperlink" Target="http://www.heiligenlexikon.de/Orte/GKarte.html?31.769581,35.214279&amp;z=12" TargetMode="External"/><Relationship Id="rId4" Type="http://schemas.openxmlformats.org/officeDocument/2006/relationships/hyperlink" Target="http://www.heiligenlexikon.de/BiographienT/Titus.htm" TargetMode="External"/><Relationship Id="rId9" Type="http://schemas.openxmlformats.org/officeDocument/2006/relationships/hyperlink" Target="http://www.heiligenlexikon.de/BiographienV/Victorinus_Gefaehrten.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www.heiligenlexikon.de/Orte/GKarte.html?37.93797,22.931213&amp;z=12" TargetMode="External"/><Relationship Id="rId2" Type="http://schemas.openxmlformats.org/officeDocument/2006/relationships/hyperlink" Target="http://www.heiligenlexikon.de/Orte/Gkml.html?22.89,37.29&amp;z=8&amp;k=Peloponnes.kml"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bibelwissenschaft.de/bibeltext/1Kor16,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eiligenlexikon.de/Orte/GKarte.html?41.851496,12.478991&amp;z=17"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eiligenlexikon.de/Orte/GKarte.html?41.902201,12.455224&amp;z=1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eiligenlexikon.de/BiographienP/Petrus.htm"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www.heiligenlexikon.de/Orte/Gkml.html?24.26,40.28&amp;z=9&amp;k=Athos.k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ekd.de/paulus/reise1.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Paulus </a:t>
            </a:r>
            <a:br>
              <a:rPr lang="de-DE" dirty="0" smtClean="0"/>
            </a:br>
            <a:r>
              <a:rPr lang="de-DE" dirty="0" smtClean="0"/>
              <a:t>und die Korinther</a:t>
            </a:r>
            <a:endParaRPr lang="de-DE" dirty="0"/>
          </a:p>
        </p:txBody>
      </p:sp>
      <p:sp>
        <p:nvSpPr>
          <p:cNvPr id="3" name="Untertitel 2"/>
          <p:cNvSpPr>
            <a:spLocks noGrp="1"/>
          </p:cNvSpPr>
          <p:nvPr>
            <p:ph type="subTitle" idx="1"/>
          </p:nvPr>
        </p:nvSpPr>
        <p:spPr/>
        <p:txBody>
          <a:bodyPr/>
          <a:lstStyle/>
          <a:p>
            <a:endParaRPr lang="de-DE" dirty="0" smtClean="0"/>
          </a:p>
          <a:p>
            <a:r>
              <a:rPr lang="de-DE" dirty="0" smtClean="0"/>
              <a:t>Bibelabend 07.03.2012</a:t>
            </a:r>
            <a:endParaRPr lang="de-DE" dirty="0"/>
          </a:p>
        </p:txBody>
      </p:sp>
    </p:spTree>
    <p:extLst>
      <p:ext uri="{BB962C8B-B14F-4D97-AF65-F5344CB8AC3E}">
        <p14:creationId xmlns:p14="http://schemas.microsoft.com/office/powerpoint/2010/main" val="3909501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260649"/>
            <a:ext cx="8219256" cy="1440160"/>
          </a:xfrm>
        </p:spPr>
        <p:txBody>
          <a:bodyPr>
            <a:normAutofit fontScale="92500" lnSpcReduction="20000"/>
          </a:bodyPr>
          <a:lstStyle/>
          <a:p>
            <a:pPr indent="0">
              <a:buNone/>
            </a:pPr>
            <a:r>
              <a:rPr lang="de-DE" dirty="0"/>
              <a:t>Die erste Missionsreise führte Paulus von Antiochia aus durch weite Gebiete Kleinasiens. Die verschiedenen Stationen der Reise sind in den Kapiteln 13 und 14 der Apostelgeschichte zu finden.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32856"/>
            <a:ext cx="6098122" cy="399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036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49-56 n. Chr.</a:t>
            </a:r>
            <a:endParaRPr lang="de-DE" dirty="0"/>
          </a:p>
        </p:txBody>
      </p:sp>
      <p:sp>
        <p:nvSpPr>
          <p:cNvPr id="3" name="Inhaltsplatzhalter 2"/>
          <p:cNvSpPr>
            <a:spLocks noGrp="1"/>
          </p:cNvSpPr>
          <p:nvPr>
            <p:ph idx="1"/>
          </p:nvPr>
        </p:nvSpPr>
        <p:spPr/>
        <p:txBody>
          <a:bodyPr/>
          <a:lstStyle/>
          <a:p>
            <a:pPr indent="0">
              <a:buNone/>
            </a:pPr>
            <a:r>
              <a:rPr lang="de-DE" dirty="0"/>
              <a:t>Paulus betreibt auf eigene Verantwortung Heidenmission, bleibt aber in Verbindung mit der Urgemeinde in Jerusalem. Er geht auf die </a:t>
            </a:r>
            <a:r>
              <a:rPr lang="de-DE" b="1" dirty="0">
                <a:hlinkClick r:id="rId2"/>
              </a:rPr>
              <a:t>zweite</a:t>
            </a:r>
            <a:r>
              <a:rPr lang="de-DE" dirty="0"/>
              <a:t> und </a:t>
            </a:r>
            <a:r>
              <a:rPr lang="de-DE" b="1" dirty="0">
                <a:hlinkClick r:id="rId3"/>
              </a:rPr>
              <a:t>dritte</a:t>
            </a:r>
            <a:r>
              <a:rPr lang="de-DE" dirty="0"/>
              <a:t> </a:t>
            </a:r>
            <a:r>
              <a:rPr lang="de-DE" dirty="0" smtClean="0"/>
              <a:t>Missionsreise</a:t>
            </a:r>
            <a:endParaRPr lang="de-DE" dirty="0"/>
          </a:p>
        </p:txBody>
      </p:sp>
      <p:pic>
        <p:nvPicPr>
          <p:cNvPr id="16386" name="Picture 2" descr="Grabplatte für den Jungen Asellus mit Petrus und Paulus, Vatikanische Mus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50" y="4509120"/>
            <a:ext cx="7854141"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6300192" y="3105835"/>
            <a:ext cx="2843808" cy="1200329"/>
          </a:xfrm>
          <a:prstGeom prst="rect">
            <a:avLst/>
          </a:prstGeom>
        </p:spPr>
        <p:txBody>
          <a:bodyPr wrap="square">
            <a:spAutoFit/>
          </a:bodyPr>
          <a:lstStyle/>
          <a:p>
            <a:r>
              <a:rPr lang="de-DE" dirty="0">
                <a:solidFill>
                  <a:schemeClr val="bg2">
                    <a:lumMod val="25000"/>
                  </a:schemeClr>
                </a:solidFill>
              </a:rPr>
              <a:t>Grabplatte für den Jungen </a:t>
            </a:r>
            <a:r>
              <a:rPr lang="de-DE" dirty="0" err="1">
                <a:solidFill>
                  <a:schemeClr val="bg2">
                    <a:lumMod val="25000"/>
                  </a:schemeClr>
                </a:solidFill>
              </a:rPr>
              <a:t>Asellus</a:t>
            </a:r>
            <a:r>
              <a:rPr lang="de-DE" dirty="0">
                <a:solidFill>
                  <a:schemeClr val="bg2">
                    <a:lumMod val="25000"/>
                  </a:schemeClr>
                </a:solidFill>
              </a:rPr>
              <a:t> mit Petrus und Paulus, Vatikanische Museen</a:t>
            </a:r>
          </a:p>
        </p:txBody>
      </p:sp>
    </p:spTree>
    <p:extLst>
      <p:ext uri="{BB962C8B-B14F-4D97-AF65-F5344CB8AC3E}">
        <p14:creationId xmlns:p14="http://schemas.microsoft.com/office/powerpoint/2010/main" val="3485921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404665"/>
            <a:ext cx="8229600" cy="1656184"/>
          </a:xfrm>
        </p:spPr>
        <p:txBody>
          <a:bodyPr>
            <a:normAutofit fontScale="85000" lnSpcReduction="20000"/>
          </a:bodyPr>
          <a:lstStyle/>
          <a:p>
            <a:pPr indent="0">
              <a:buNone/>
            </a:pPr>
            <a:r>
              <a:rPr lang="de-DE" dirty="0"/>
              <a:t>Die zweite Missionsreise führte Paulus weit über Kleinasien hinaus. Sein Missionsteam überschritt zum ersten Mal die Grenze nach Europa. Die verschiedenen Stationen der Reise sind in den Kapiteln 16 bis 18 der Apostelgeschichte zu finden.</a:t>
            </a:r>
            <a:br>
              <a:rPr lang="de-DE" dirty="0"/>
            </a:br>
            <a:endParaRPr lang="de-D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537603" cy="42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013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476672"/>
            <a:ext cx="8229600" cy="1584177"/>
          </a:xfrm>
        </p:spPr>
        <p:txBody>
          <a:bodyPr>
            <a:normAutofit fontScale="77500" lnSpcReduction="20000"/>
          </a:bodyPr>
          <a:lstStyle/>
          <a:p>
            <a:r>
              <a:rPr lang="de-DE" dirty="0"/>
              <a:t>Auf der dritten Missionsreise besuchte Paulus hauptsächlich bereits bestehende Gemeinden. Die verschiedenen Stationen der Reise sind in den Kapiteln 18 bis 21 der Apostelgeschichte zu finden.</a:t>
            </a:r>
            <a:br>
              <a:rPr lang="de-DE" dirty="0"/>
            </a:br>
            <a:r>
              <a:rPr lang="de-DE" dirty="0"/>
              <a:t/>
            </a:r>
            <a:br>
              <a:rPr lang="de-DE" dirty="0"/>
            </a:br>
            <a:endParaRPr lang="de-D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317863" cy="41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086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indent="0">
              <a:buNone/>
            </a:pPr>
            <a:r>
              <a:rPr lang="de-DE" dirty="0" smtClean="0"/>
              <a:t>56-57	Paulus </a:t>
            </a:r>
            <a:r>
              <a:rPr lang="de-DE" dirty="0"/>
              <a:t>wird in Jerusalem wegen Aufruhrs des </a:t>
            </a:r>
            <a:r>
              <a:rPr lang="de-DE" dirty="0" smtClean="0"/>
              <a:t>	Volkes </a:t>
            </a:r>
            <a:r>
              <a:rPr lang="de-DE" dirty="0"/>
              <a:t>angezeigt und von den Römern </a:t>
            </a:r>
            <a:r>
              <a:rPr lang="de-DE" dirty="0" smtClean="0"/>
              <a:t>	festgenommen</a:t>
            </a:r>
            <a:r>
              <a:rPr lang="de-DE" dirty="0"/>
              <a:t>. Weil der Prozess verschleppt </a:t>
            </a:r>
            <a:r>
              <a:rPr lang="de-DE" dirty="0" smtClean="0"/>
              <a:t>	wird</a:t>
            </a:r>
            <a:r>
              <a:rPr lang="de-DE" dirty="0"/>
              <a:t>, sitzt Paulus von da an zwei Jahre lang im </a:t>
            </a:r>
            <a:r>
              <a:rPr lang="de-DE" dirty="0" smtClean="0"/>
              <a:t>	Gefängnis.</a:t>
            </a:r>
          </a:p>
          <a:p>
            <a:pPr indent="0">
              <a:buNone/>
            </a:pPr>
            <a:r>
              <a:rPr lang="de-DE" dirty="0" smtClean="0"/>
              <a:t>59	Paulus </a:t>
            </a:r>
            <a:r>
              <a:rPr lang="de-DE" dirty="0"/>
              <a:t>beruft sich auf sein römisches </a:t>
            </a:r>
            <a:r>
              <a:rPr lang="de-DE" dirty="0" smtClean="0"/>
              <a:t>	Bürgerrecht </a:t>
            </a:r>
            <a:r>
              <a:rPr lang="de-DE" dirty="0"/>
              <a:t>und möchte, dass sein Fall vor dem </a:t>
            </a:r>
            <a:r>
              <a:rPr lang="de-DE" dirty="0" smtClean="0"/>
              <a:t>	Kaiser </a:t>
            </a:r>
            <a:r>
              <a:rPr lang="de-DE" dirty="0"/>
              <a:t>in Rom verhandelt wird. Er wird deshalb </a:t>
            </a:r>
            <a:r>
              <a:rPr lang="de-DE" dirty="0" smtClean="0"/>
              <a:t>	nach </a:t>
            </a:r>
            <a:r>
              <a:rPr lang="de-DE" dirty="0"/>
              <a:t>Rom gebracht - das ist </a:t>
            </a:r>
            <a:r>
              <a:rPr lang="de-DE" dirty="0" smtClean="0"/>
              <a:t>seine </a:t>
            </a:r>
            <a:r>
              <a:rPr lang="de-DE" b="1" dirty="0" smtClean="0">
                <a:hlinkClick r:id="rId2"/>
              </a:rPr>
              <a:t>letzte </a:t>
            </a:r>
            <a:r>
              <a:rPr lang="de-DE" b="1" dirty="0">
                <a:hlinkClick r:id="rId2"/>
              </a:rPr>
              <a:t>Reise</a:t>
            </a:r>
            <a:r>
              <a:rPr lang="de-DE" dirty="0"/>
              <a:t>.</a:t>
            </a:r>
          </a:p>
        </p:txBody>
      </p:sp>
    </p:spTree>
    <p:extLst>
      <p:ext uri="{BB962C8B-B14F-4D97-AF65-F5344CB8AC3E}">
        <p14:creationId xmlns:p14="http://schemas.microsoft.com/office/powerpoint/2010/main" val="2829276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5724128" y="1600200"/>
            <a:ext cx="2962672" cy="4525963"/>
          </a:xfrm>
        </p:spPr>
        <p:txBody>
          <a:bodyPr/>
          <a:lstStyle/>
          <a:p>
            <a:pPr indent="0">
              <a:buNone/>
            </a:pPr>
            <a:r>
              <a:rPr lang="de-DE" dirty="0">
                <a:hlinkClick r:id="rId2"/>
              </a:rPr>
              <a:t>Rembrandt </a:t>
            </a:r>
            <a:r>
              <a:rPr lang="de-DE" dirty="0" err="1">
                <a:hlinkClick r:id="rId2"/>
              </a:rPr>
              <a:t>Harmensz</a:t>
            </a:r>
            <a:r>
              <a:rPr lang="de-DE" dirty="0">
                <a:hlinkClick r:id="rId2"/>
              </a:rPr>
              <a:t> van </a:t>
            </a:r>
            <a:r>
              <a:rPr lang="de-DE" dirty="0" err="1">
                <a:hlinkClick r:id="rId2"/>
              </a:rPr>
              <a:t>Rijn</a:t>
            </a:r>
            <a:r>
              <a:rPr lang="de-DE" dirty="0"/>
              <a:t>: Paulus im Gefängnis, 1627, in der Staatsgalerie in </a:t>
            </a:r>
            <a:r>
              <a:rPr lang="de-DE" dirty="0">
                <a:hlinkClick r:id="rId3"/>
              </a:rPr>
              <a:t>Stuttgart</a:t>
            </a:r>
            <a:r>
              <a:rPr lang="de-DE" dirty="0"/>
              <a:t>   </a:t>
            </a:r>
          </a:p>
        </p:txBody>
      </p:sp>
      <p:pic>
        <p:nvPicPr>
          <p:cNvPr id="14338" name="Picture 2" descr="Rembrandt Harmensz van Rijn: Paulus im Gefängnis, 1627, in der Staatsgalerie in Stuttg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836712"/>
            <a:ext cx="4622304" cy="561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289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46607"/>
            <a:ext cx="6537603" cy="42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106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indent="0">
              <a:buNone/>
            </a:pPr>
            <a:r>
              <a:rPr lang="de-DE" dirty="0" smtClean="0"/>
              <a:t>60-62	In </a:t>
            </a:r>
            <a:r>
              <a:rPr lang="de-DE" dirty="0"/>
              <a:t>Rom steht Paulus unter Hausarrest. Er knüpft </a:t>
            </a:r>
            <a:r>
              <a:rPr lang="de-DE" dirty="0" smtClean="0"/>
              <a:t>	Kontakt </a:t>
            </a:r>
            <a:r>
              <a:rPr lang="de-DE" dirty="0"/>
              <a:t>zur bereits bestehenden christlichen </a:t>
            </a:r>
            <a:r>
              <a:rPr lang="de-DE" dirty="0" smtClean="0"/>
              <a:t>	Gemeinde </a:t>
            </a:r>
            <a:r>
              <a:rPr lang="de-DE" dirty="0"/>
              <a:t>in Rom. Er darf Freunde empfangen </a:t>
            </a:r>
            <a:r>
              <a:rPr lang="de-DE" dirty="0" smtClean="0"/>
              <a:t>	und </a:t>
            </a:r>
            <a:r>
              <a:rPr lang="de-DE" dirty="0"/>
              <a:t>Briefe schreiben.</a:t>
            </a:r>
            <a:br>
              <a:rPr lang="de-DE" dirty="0"/>
            </a:br>
            <a:r>
              <a:rPr lang="de-DE" dirty="0" smtClean="0"/>
              <a:t>	Es </a:t>
            </a:r>
            <a:r>
              <a:rPr lang="de-DE" dirty="0"/>
              <a:t>ist unklar, ob Paulus den Kaiser je sehen </a:t>
            </a:r>
            <a:r>
              <a:rPr lang="de-DE" dirty="0" smtClean="0"/>
              <a:t>	durfte.</a:t>
            </a:r>
          </a:p>
          <a:p>
            <a:pPr indent="0">
              <a:buNone/>
            </a:pPr>
            <a:r>
              <a:rPr lang="de-DE" dirty="0" smtClean="0">
                <a:solidFill>
                  <a:schemeClr val="tx1">
                    <a:lumMod val="50000"/>
                    <a:lumOff val="50000"/>
                  </a:schemeClr>
                </a:solidFill>
              </a:rPr>
              <a:t>62-68	</a:t>
            </a:r>
            <a:r>
              <a:rPr lang="de-DE" dirty="0" smtClean="0"/>
              <a:t>Im </a:t>
            </a:r>
            <a:r>
              <a:rPr lang="de-DE" dirty="0"/>
              <a:t>Zuge der Christenverfolgung unter Kaiser </a:t>
            </a:r>
            <a:r>
              <a:rPr lang="de-DE" dirty="0" smtClean="0"/>
              <a:t>	Nero </a:t>
            </a:r>
            <a:r>
              <a:rPr lang="de-DE" dirty="0"/>
              <a:t>wird Paulus ermordet. Er stirbt als </a:t>
            </a:r>
            <a:r>
              <a:rPr lang="de-DE" dirty="0" smtClean="0"/>
              <a:t>	Märtyrer</a:t>
            </a:r>
            <a:r>
              <a:rPr lang="de-DE" dirty="0"/>
              <a:t>.</a:t>
            </a:r>
          </a:p>
        </p:txBody>
      </p:sp>
    </p:spTree>
    <p:extLst>
      <p:ext uri="{BB962C8B-B14F-4D97-AF65-F5344CB8AC3E}">
        <p14:creationId xmlns:p14="http://schemas.microsoft.com/office/powerpoint/2010/main" val="1802342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70000" lnSpcReduction="20000"/>
          </a:bodyPr>
          <a:lstStyle/>
          <a:p>
            <a:r>
              <a:rPr lang="de-DE" dirty="0">
                <a:latin typeface="Century Gothic" pitchFamily="34" charset="0"/>
              </a:rPr>
              <a:t>etwa 32–33: Bekehrung und Berufung zum Völkerapostel</a:t>
            </a:r>
          </a:p>
          <a:p>
            <a:r>
              <a:rPr lang="de-DE" dirty="0">
                <a:latin typeface="Century Gothic" pitchFamily="34" charset="0"/>
              </a:rPr>
              <a:t>bis 35: </a:t>
            </a:r>
            <a:r>
              <a:rPr lang="de-DE" dirty="0" smtClean="0">
                <a:latin typeface="Century Gothic" pitchFamily="34" charset="0"/>
              </a:rPr>
              <a:t>	Damaskus</a:t>
            </a:r>
            <a:r>
              <a:rPr lang="de-DE" dirty="0">
                <a:latin typeface="Century Gothic" pitchFamily="34" charset="0"/>
              </a:rPr>
              <a:t>, Arabien, dann wieder Damaskus</a:t>
            </a:r>
          </a:p>
          <a:p>
            <a:r>
              <a:rPr lang="de-DE" dirty="0">
                <a:latin typeface="Century Gothic" pitchFamily="34" charset="0"/>
              </a:rPr>
              <a:t>35: </a:t>
            </a:r>
            <a:r>
              <a:rPr lang="de-DE" dirty="0" smtClean="0">
                <a:latin typeface="Century Gothic" pitchFamily="34" charset="0"/>
              </a:rPr>
              <a:t>		erste </a:t>
            </a:r>
            <a:r>
              <a:rPr lang="de-DE" dirty="0">
                <a:latin typeface="Century Gothic" pitchFamily="34" charset="0"/>
              </a:rPr>
              <a:t>Jerusalemreise</a:t>
            </a:r>
          </a:p>
          <a:p>
            <a:r>
              <a:rPr lang="de-DE" dirty="0">
                <a:latin typeface="Century Gothic" pitchFamily="34" charset="0"/>
              </a:rPr>
              <a:t>danach </a:t>
            </a:r>
            <a:r>
              <a:rPr lang="de-DE" dirty="0" smtClean="0">
                <a:latin typeface="Century Gothic" pitchFamily="34" charset="0"/>
              </a:rPr>
              <a:t>	Tarsus/Kilikien</a:t>
            </a:r>
            <a:r>
              <a:rPr lang="de-DE" dirty="0">
                <a:latin typeface="Century Gothic" pitchFamily="34" charset="0"/>
              </a:rPr>
              <a:t>, Antiochia/Syrien</a:t>
            </a:r>
          </a:p>
          <a:p>
            <a:r>
              <a:rPr lang="de-DE" dirty="0">
                <a:latin typeface="Century Gothic" pitchFamily="34" charset="0"/>
              </a:rPr>
              <a:t>46 oder 48: </a:t>
            </a:r>
            <a:r>
              <a:rPr lang="de-DE" dirty="0" smtClean="0">
                <a:latin typeface="Century Gothic" pitchFamily="34" charset="0"/>
              </a:rPr>
              <a:t>	zweiter </a:t>
            </a:r>
            <a:r>
              <a:rPr lang="de-DE" dirty="0">
                <a:latin typeface="Century Gothic" pitchFamily="34" charset="0"/>
              </a:rPr>
              <a:t>Jerusalembesuch mitsamt Apostelkonzil</a:t>
            </a:r>
          </a:p>
          <a:p>
            <a:r>
              <a:rPr lang="de-DE" dirty="0">
                <a:latin typeface="Century Gothic" pitchFamily="34" charset="0"/>
              </a:rPr>
              <a:t>46/47: </a:t>
            </a:r>
            <a:r>
              <a:rPr lang="de-DE" dirty="0" smtClean="0">
                <a:latin typeface="Century Gothic" pitchFamily="34" charset="0"/>
              </a:rPr>
              <a:t>	Zypern</a:t>
            </a:r>
            <a:r>
              <a:rPr lang="de-DE" dirty="0">
                <a:latin typeface="Century Gothic" pitchFamily="34" charset="0"/>
              </a:rPr>
              <a:t>, Südtürkei</a:t>
            </a:r>
          </a:p>
          <a:p>
            <a:r>
              <a:rPr lang="de-DE" dirty="0">
                <a:latin typeface="Century Gothic" pitchFamily="34" charset="0"/>
              </a:rPr>
              <a:t>48–50: </a:t>
            </a:r>
            <a:r>
              <a:rPr lang="de-DE" dirty="0" smtClean="0">
                <a:latin typeface="Century Gothic" pitchFamily="34" charset="0"/>
              </a:rPr>
              <a:t>	Philippi</a:t>
            </a:r>
            <a:r>
              <a:rPr lang="de-DE" dirty="0">
                <a:latin typeface="Century Gothic" pitchFamily="34" charset="0"/>
              </a:rPr>
              <a:t>, Thessaloniki, Athen</a:t>
            </a:r>
          </a:p>
          <a:p>
            <a:r>
              <a:rPr lang="de-DE" dirty="0">
                <a:latin typeface="Century Gothic" pitchFamily="34" charset="0"/>
              </a:rPr>
              <a:t>50/51: </a:t>
            </a:r>
            <a:r>
              <a:rPr lang="de-DE" dirty="0" smtClean="0">
                <a:latin typeface="Century Gothic" pitchFamily="34" charset="0"/>
              </a:rPr>
              <a:t>	erster </a:t>
            </a:r>
            <a:r>
              <a:rPr lang="de-DE" dirty="0" err="1">
                <a:latin typeface="Century Gothic" pitchFamily="34" charset="0"/>
              </a:rPr>
              <a:t>Korinthbesuch</a:t>
            </a:r>
            <a:r>
              <a:rPr lang="de-DE" dirty="0">
                <a:latin typeface="Century Gothic" pitchFamily="34" charset="0"/>
              </a:rPr>
              <a:t>, dort Abfassung des ersten </a:t>
            </a:r>
            <a:r>
              <a:rPr lang="de-DE" dirty="0" smtClean="0">
                <a:latin typeface="Century Gothic" pitchFamily="34" charset="0"/>
              </a:rPr>
              <a:t>		</a:t>
            </a:r>
            <a:r>
              <a:rPr lang="de-DE" dirty="0" err="1" smtClean="0">
                <a:latin typeface="Century Gothic" pitchFamily="34" charset="0"/>
              </a:rPr>
              <a:t>Thessalonicherbriefs</a:t>
            </a:r>
            <a:endParaRPr lang="de-DE" dirty="0">
              <a:latin typeface="Century Gothic" pitchFamily="34" charset="0"/>
            </a:endParaRPr>
          </a:p>
          <a:p>
            <a:r>
              <a:rPr lang="de-DE" dirty="0">
                <a:latin typeface="Century Gothic" pitchFamily="34" charset="0"/>
              </a:rPr>
              <a:t>Zwischenstation in Antiochia</a:t>
            </a:r>
          </a:p>
          <a:p>
            <a:r>
              <a:rPr lang="de-DE" dirty="0">
                <a:latin typeface="Century Gothic" pitchFamily="34" charset="0"/>
              </a:rPr>
              <a:t>52–56: </a:t>
            </a:r>
            <a:r>
              <a:rPr lang="de-DE" dirty="0" smtClean="0">
                <a:latin typeface="Century Gothic" pitchFamily="34" charset="0"/>
              </a:rPr>
              <a:t>	Ephesus</a:t>
            </a:r>
            <a:r>
              <a:rPr lang="de-DE" dirty="0">
                <a:latin typeface="Century Gothic" pitchFamily="34" charset="0"/>
              </a:rPr>
              <a:t>, dort Abfassung der Briefe Gal, Phil, 1 Kor, </a:t>
            </a:r>
            <a:r>
              <a:rPr lang="de-DE" dirty="0" smtClean="0">
                <a:latin typeface="Century Gothic" pitchFamily="34" charset="0"/>
              </a:rPr>
              <a:t>		</a:t>
            </a:r>
            <a:r>
              <a:rPr lang="de-DE" dirty="0" err="1" smtClean="0">
                <a:latin typeface="Century Gothic" pitchFamily="34" charset="0"/>
              </a:rPr>
              <a:t>Phlm</a:t>
            </a:r>
            <a:endParaRPr lang="de-DE" dirty="0">
              <a:latin typeface="Century Gothic" pitchFamily="34" charset="0"/>
            </a:endParaRPr>
          </a:p>
          <a:p>
            <a:r>
              <a:rPr lang="de-DE" dirty="0">
                <a:latin typeface="Century Gothic" pitchFamily="34" charset="0"/>
              </a:rPr>
              <a:t>56/57: </a:t>
            </a:r>
            <a:r>
              <a:rPr lang="de-DE" dirty="0" smtClean="0">
                <a:latin typeface="Century Gothic" pitchFamily="34" charset="0"/>
              </a:rPr>
              <a:t>	Makedonien</a:t>
            </a:r>
            <a:r>
              <a:rPr lang="de-DE" dirty="0">
                <a:latin typeface="Century Gothic" pitchFamily="34" charset="0"/>
              </a:rPr>
              <a:t>, zweiter </a:t>
            </a:r>
            <a:r>
              <a:rPr lang="de-DE" dirty="0" err="1">
                <a:latin typeface="Century Gothic" pitchFamily="34" charset="0"/>
              </a:rPr>
              <a:t>Korinthbesuch</a:t>
            </a:r>
            <a:r>
              <a:rPr lang="de-DE" dirty="0">
                <a:latin typeface="Century Gothic" pitchFamily="34" charset="0"/>
              </a:rPr>
              <a:t>, Abfassung </a:t>
            </a:r>
            <a:r>
              <a:rPr lang="de-DE" dirty="0" smtClean="0">
                <a:latin typeface="Century Gothic" pitchFamily="34" charset="0"/>
              </a:rPr>
              <a:t>		von </a:t>
            </a:r>
            <a:r>
              <a:rPr lang="de-DE" dirty="0">
                <a:latin typeface="Century Gothic" pitchFamily="34" charset="0"/>
              </a:rPr>
              <a:t>2 Kor </a:t>
            </a:r>
            <a:r>
              <a:rPr lang="de-DE" dirty="0" smtClean="0">
                <a:latin typeface="Century Gothic" pitchFamily="34" charset="0"/>
              </a:rPr>
              <a:t>und </a:t>
            </a:r>
            <a:r>
              <a:rPr lang="de-DE" dirty="0" err="1">
                <a:latin typeface="Century Gothic" pitchFamily="34" charset="0"/>
              </a:rPr>
              <a:t>Röm</a:t>
            </a:r>
            <a:endParaRPr lang="de-DE" dirty="0">
              <a:latin typeface="Century Gothic" pitchFamily="34" charset="0"/>
            </a:endParaRPr>
          </a:p>
          <a:p>
            <a:r>
              <a:rPr lang="de-DE" dirty="0">
                <a:latin typeface="Century Gothic" pitchFamily="34" charset="0"/>
              </a:rPr>
              <a:t>57: </a:t>
            </a:r>
            <a:r>
              <a:rPr lang="de-DE" dirty="0" smtClean="0">
                <a:latin typeface="Century Gothic" pitchFamily="34" charset="0"/>
              </a:rPr>
              <a:t>		letzte </a:t>
            </a:r>
            <a:r>
              <a:rPr lang="de-DE" dirty="0">
                <a:latin typeface="Century Gothic" pitchFamily="34" charset="0"/>
              </a:rPr>
              <a:t>Jerusalemreise</a:t>
            </a:r>
          </a:p>
          <a:p>
            <a:r>
              <a:rPr lang="de-DE" dirty="0">
                <a:latin typeface="Century Gothic" pitchFamily="34" charset="0"/>
              </a:rPr>
              <a:t>57–59: </a:t>
            </a:r>
            <a:r>
              <a:rPr lang="de-DE" dirty="0" smtClean="0">
                <a:latin typeface="Century Gothic" pitchFamily="34" charset="0"/>
              </a:rPr>
              <a:t>	Gefangenschaft </a:t>
            </a:r>
            <a:r>
              <a:rPr lang="de-DE" dirty="0">
                <a:latin typeface="Century Gothic" pitchFamily="34" charset="0"/>
              </a:rPr>
              <a:t>in </a:t>
            </a:r>
            <a:r>
              <a:rPr lang="de-DE" dirty="0" err="1">
                <a:latin typeface="Century Gothic" pitchFamily="34" charset="0"/>
              </a:rPr>
              <a:t>Cäsarea</a:t>
            </a:r>
            <a:endParaRPr lang="de-DE" dirty="0">
              <a:latin typeface="Century Gothic" pitchFamily="34" charset="0"/>
            </a:endParaRPr>
          </a:p>
          <a:p>
            <a:r>
              <a:rPr lang="de-DE" dirty="0">
                <a:latin typeface="Century Gothic" pitchFamily="34" charset="0"/>
              </a:rPr>
              <a:t>59/60</a:t>
            </a:r>
            <a:r>
              <a:rPr lang="de-DE" dirty="0" smtClean="0">
                <a:latin typeface="Century Gothic" pitchFamily="34" charset="0"/>
              </a:rPr>
              <a:t>:	Überführung </a:t>
            </a:r>
            <a:r>
              <a:rPr lang="de-DE" dirty="0">
                <a:latin typeface="Century Gothic" pitchFamily="34" charset="0"/>
              </a:rPr>
              <a:t>nach Rom</a:t>
            </a:r>
          </a:p>
          <a:p>
            <a:endParaRPr lang="de-DE" dirty="0"/>
          </a:p>
        </p:txBody>
      </p:sp>
    </p:spTree>
    <p:extLst>
      <p:ext uri="{BB962C8B-B14F-4D97-AF65-F5344CB8AC3E}">
        <p14:creationId xmlns:p14="http://schemas.microsoft.com/office/powerpoint/2010/main" val="739590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56792"/>
            <a:ext cx="76200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9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Paulus</a:t>
            </a:r>
            <a:endParaRPr lang="de-DE" dirty="0"/>
          </a:p>
        </p:txBody>
      </p:sp>
      <p:sp>
        <p:nvSpPr>
          <p:cNvPr id="3" name="Inhaltsplatzhalter 2"/>
          <p:cNvSpPr>
            <a:spLocks noGrp="1"/>
          </p:cNvSpPr>
          <p:nvPr>
            <p:ph idx="1"/>
          </p:nvPr>
        </p:nvSpPr>
        <p:spPr/>
        <p:txBody>
          <a:bodyPr/>
          <a:lstStyle/>
          <a:p>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455" y="1628800"/>
            <a:ext cx="40957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580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5050904" cy="1143000"/>
          </a:xfrm>
        </p:spPr>
        <p:txBody>
          <a:bodyPr/>
          <a:lstStyle/>
          <a:p>
            <a:r>
              <a:rPr lang="de-DE" dirty="0" smtClean="0"/>
              <a:t>Paulus in Korinth</a:t>
            </a:r>
            <a:endParaRPr lang="de-DE" dirty="0"/>
          </a:p>
        </p:txBody>
      </p:sp>
      <p:sp>
        <p:nvSpPr>
          <p:cNvPr id="3" name="Inhaltsplatzhalter 2"/>
          <p:cNvSpPr>
            <a:spLocks noGrp="1"/>
          </p:cNvSpPr>
          <p:nvPr>
            <p:ph idx="1"/>
          </p:nvPr>
        </p:nvSpPr>
        <p:spPr>
          <a:xfrm>
            <a:off x="457200" y="1916832"/>
            <a:ext cx="8229600" cy="4941168"/>
          </a:xfrm>
        </p:spPr>
        <p:txBody>
          <a:bodyPr>
            <a:normAutofit/>
          </a:bodyPr>
          <a:lstStyle/>
          <a:p>
            <a:pPr indent="0">
              <a:buNone/>
            </a:pPr>
            <a:r>
              <a:rPr lang="de-DE" dirty="0" smtClean="0"/>
              <a:t>Nach </a:t>
            </a:r>
            <a:r>
              <a:rPr lang="de-DE" dirty="0"/>
              <a:t>seinem offenbar recht erfolglosen Auftreten in </a:t>
            </a:r>
            <a:r>
              <a:rPr lang="de-DE" dirty="0">
                <a:hlinkClick r:id="rId2"/>
              </a:rPr>
              <a:t>Athen</a:t>
            </a:r>
            <a:r>
              <a:rPr lang="de-DE" dirty="0"/>
              <a:t> kam Paulus nach </a:t>
            </a:r>
            <a:r>
              <a:rPr lang="de-DE" dirty="0">
                <a:hlinkClick r:id="rId3"/>
              </a:rPr>
              <a:t>Korinth</a:t>
            </a:r>
            <a:r>
              <a:rPr lang="de-DE" dirty="0"/>
              <a:t> und fand schnell Aufnahme beim aus </a:t>
            </a:r>
            <a:r>
              <a:rPr lang="de-DE" dirty="0">
                <a:hlinkClick r:id="rId4"/>
              </a:rPr>
              <a:t>Rom</a:t>
            </a:r>
            <a:r>
              <a:rPr lang="de-DE" dirty="0"/>
              <a:t> vertriebenen Juden </a:t>
            </a:r>
            <a:r>
              <a:rPr lang="de-DE" dirty="0" err="1">
                <a:hlinkClick r:id="rId5"/>
              </a:rPr>
              <a:t>Aquila</a:t>
            </a:r>
            <a:r>
              <a:rPr lang="de-DE" dirty="0"/>
              <a:t> und seiner Frau </a:t>
            </a:r>
            <a:r>
              <a:rPr lang="de-DE" dirty="0">
                <a:hlinkClick r:id="rId6"/>
              </a:rPr>
              <a:t>Priscilla</a:t>
            </a:r>
            <a:r>
              <a:rPr lang="de-DE" dirty="0"/>
              <a:t>; </a:t>
            </a:r>
            <a:r>
              <a:rPr lang="de-DE" dirty="0" err="1"/>
              <a:t>Aquila</a:t>
            </a:r>
            <a:r>
              <a:rPr lang="de-DE" dirty="0"/>
              <a:t> war Zeltmacher wie Paulus, der nun mit ihm zusammen arbeitete (Apostelgeschichte 18, 1 - 3) und 18 Monate hier blieb (Apostelgeschichte 18, 11) - nach traditioneller Datierung vom Winter 49/50 bis Sommer </a:t>
            </a:r>
            <a:r>
              <a:rPr lang="de-DE" dirty="0" smtClean="0"/>
              <a:t>51. </a:t>
            </a:r>
            <a:r>
              <a:rPr lang="de-DE" dirty="0"/>
              <a:t>An jedem Sabbat predigte Paulus in der Synagoge der Stadt, aber er versuchte, auch Griechen zu bekehren.</a:t>
            </a:r>
          </a:p>
        </p:txBody>
      </p:sp>
      <p:pic>
        <p:nvPicPr>
          <p:cNvPr id="19458" name="Picture 2" descr="http://www.argolis.de/Bilder%20net/Korinth_antikes_Ba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98630"/>
            <a:ext cx="2497460" cy="187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211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92500" lnSpcReduction="10000"/>
          </a:bodyPr>
          <a:lstStyle/>
          <a:p>
            <a:r>
              <a:rPr lang="de-DE" dirty="0"/>
              <a:t>Nachdem </a:t>
            </a:r>
            <a:r>
              <a:rPr lang="de-DE" u="sng" dirty="0" err="1">
                <a:hlinkClick r:id="rId2"/>
              </a:rPr>
              <a:t>Silas</a:t>
            </a:r>
            <a:r>
              <a:rPr lang="de-DE" dirty="0"/>
              <a:t> und </a:t>
            </a:r>
            <a:r>
              <a:rPr lang="de-DE" dirty="0">
                <a:hlinkClick r:id="rId3"/>
              </a:rPr>
              <a:t>Timotheus</a:t>
            </a:r>
            <a:r>
              <a:rPr lang="de-DE" dirty="0"/>
              <a:t> aus </a:t>
            </a:r>
            <a:r>
              <a:rPr lang="de-DE" dirty="0">
                <a:hlinkClick r:id="rId4"/>
              </a:rPr>
              <a:t>Thessaloniki</a:t>
            </a:r>
            <a:r>
              <a:rPr lang="de-DE" dirty="0"/>
              <a:t> </a:t>
            </a:r>
            <a:r>
              <a:rPr lang="de-DE" dirty="0" err="1" smtClean="0"/>
              <a:t>ange</a:t>
            </a:r>
            <a:r>
              <a:rPr lang="de-DE" dirty="0" smtClean="0"/>
              <a:t>-kommen </a:t>
            </a:r>
            <a:r>
              <a:rPr lang="de-DE" dirty="0"/>
              <a:t>waren, konnte sich Paulus ganz auf die Missionsarbeit konzentrieren, nahm Wohnung beim Juden </a:t>
            </a:r>
            <a:r>
              <a:rPr lang="de-DE" dirty="0" err="1"/>
              <a:t>Titius</a:t>
            </a:r>
            <a:r>
              <a:rPr lang="de-DE" dirty="0"/>
              <a:t> Justus direkt neben der Synagoge. Er bekehrte den Synagogenvorsteher </a:t>
            </a:r>
            <a:r>
              <a:rPr lang="de-DE" dirty="0" err="1"/>
              <a:t>Crispus</a:t>
            </a:r>
            <a:r>
              <a:rPr lang="de-DE" dirty="0"/>
              <a:t>; furchtlos ließ er sich auch von allen Widerständen nicht abhalten (Apostelgeschichte 18, 4 - 11) und brachte viele Menschen in Korinth zum Glauben an </a:t>
            </a:r>
            <a:r>
              <a:rPr lang="de-DE" dirty="0">
                <a:hlinkClick r:id="rId5"/>
              </a:rPr>
              <a:t>Christus</a:t>
            </a:r>
            <a:r>
              <a:rPr lang="de-DE" dirty="0"/>
              <a:t>, darunter den Schatzmeister Erastus (Römerbrief 16, 23). Auch Anklagen beim Statthalter und Handgreiflichkeiten feindlicher Juden konnten Paulus nichts anhaben; schließlich verließ er die </a:t>
            </a:r>
            <a:r>
              <a:rPr lang="de-DE" dirty="0" smtClean="0"/>
              <a:t>Stadt</a:t>
            </a:r>
            <a:r>
              <a:rPr lang="de-DE" dirty="0"/>
              <a:t>, zusammen mit </a:t>
            </a:r>
            <a:r>
              <a:rPr lang="de-DE" dirty="0">
                <a:hlinkClick r:id="rId6"/>
              </a:rPr>
              <a:t>Priscilla</a:t>
            </a:r>
            <a:r>
              <a:rPr lang="de-DE" dirty="0"/>
              <a:t> und </a:t>
            </a:r>
            <a:r>
              <a:rPr lang="de-DE" dirty="0" err="1">
                <a:hlinkClick r:id="rId7"/>
              </a:rPr>
              <a:t>Aquila</a:t>
            </a:r>
            <a:r>
              <a:rPr lang="de-DE" dirty="0"/>
              <a:t>.</a:t>
            </a:r>
          </a:p>
        </p:txBody>
      </p:sp>
    </p:spTree>
    <p:extLst>
      <p:ext uri="{BB962C8B-B14F-4D97-AF65-F5344CB8AC3E}">
        <p14:creationId xmlns:p14="http://schemas.microsoft.com/office/powerpoint/2010/main" val="2563208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70000" lnSpcReduction="20000"/>
          </a:bodyPr>
          <a:lstStyle/>
          <a:p>
            <a:pPr indent="0">
              <a:buNone/>
            </a:pPr>
            <a:r>
              <a:rPr lang="de-DE" dirty="0"/>
              <a:t>Nach Paulus' Weggang blieben </a:t>
            </a:r>
            <a:r>
              <a:rPr lang="de-DE" dirty="0" err="1">
                <a:hlinkClick r:id="rId2"/>
              </a:rPr>
              <a:t>Silas</a:t>
            </a:r>
            <a:r>
              <a:rPr lang="de-DE" dirty="0"/>
              <a:t> und </a:t>
            </a:r>
            <a:r>
              <a:rPr lang="de-DE" dirty="0">
                <a:hlinkClick r:id="rId3"/>
              </a:rPr>
              <a:t>Timotheus</a:t>
            </a:r>
            <a:r>
              <a:rPr lang="de-DE" dirty="0"/>
              <a:t> bei der Gemeinde; letzterer wurde später durch </a:t>
            </a:r>
            <a:r>
              <a:rPr lang="de-DE" dirty="0">
                <a:hlinkClick r:id="rId4"/>
              </a:rPr>
              <a:t>Titus</a:t>
            </a:r>
            <a:r>
              <a:rPr lang="de-DE" dirty="0"/>
              <a:t> ersetzt. Von der dynamischen, aber auch konfliktreichen Entwicklung der Gemeinde und ihrer Bedeutung für Paulus zeugen auch die Briefe, die er an die Gemeinde schrieb. Im 1. Korintherbrief nimmt er Stellung zu Streitigkeiten und Spaltungen in der Gemeinde, die auch durch das Auftreten von Irrlehrern, namentlich des Apollos, verursacht waren (Kap. 1 - 4), außerdem werden sittliche und Eheprobleme behandelt (Kap. 5 - 7), Fragen der kultischen Reinheit und rechter Feier des Abendmahls (Kap. 8 - 11), zur Einheit der Gemeinde und rechter Predigt (Kap. 12 - 14), schließlich umfassend die Auferstehungshoffnung der Christen entfaltet (Kap. 15). Neben Paulus kam der Überlieferung zufolge auch einer der sieben Diakone der Urgemeinde in </a:t>
            </a:r>
            <a:r>
              <a:rPr lang="de-DE" dirty="0">
                <a:hlinkClick r:id="rId5"/>
              </a:rPr>
              <a:t>Jerusalem</a:t>
            </a:r>
            <a:r>
              <a:rPr lang="de-DE" dirty="0"/>
              <a:t>, </a:t>
            </a:r>
            <a:r>
              <a:rPr lang="de-DE" dirty="0" err="1">
                <a:hlinkClick r:id="rId6"/>
              </a:rPr>
              <a:t>Timon</a:t>
            </a:r>
            <a:r>
              <a:rPr lang="de-DE" dirty="0"/>
              <a:t>, zur Mission nach Korinth. Der von Paulus bekehrte Korinther </a:t>
            </a:r>
            <a:r>
              <a:rPr lang="de-DE" dirty="0" err="1">
                <a:hlinkClick r:id="rId7"/>
              </a:rPr>
              <a:t>Justus</a:t>
            </a:r>
            <a:r>
              <a:rPr lang="de-DE" dirty="0" err="1"/>
              <a:t>hingegen</a:t>
            </a:r>
            <a:r>
              <a:rPr lang="de-DE" dirty="0"/>
              <a:t> wirkte missionarisch in Süditalien, was die Ausstrahlung der Gemeinde deutlich macht. Als Bischof von Korinth ist </a:t>
            </a:r>
            <a:r>
              <a:rPr lang="de-DE" dirty="0">
                <a:hlinkClick r:id="rId8"/>
              </a:rPr>
              <a:t>Dionysios</a:t>
            </a:r>
            <a:r>
              <a:rPr lang="de-DE" dirty="0"/>
              <a:t> bezeugt, als Märtyrer </a:t>
            </a:r>
            <a:r>
              <a:rPr lang="de-DE" dirty="0" err="1">
                <a:hlinkClick r:id="rId9"/>
              </a:rPr>
              <a:t>Victorinus</a:t>
            </a:r>
            <a:r>
              <a:rPr lang="de-DE" dirty="0">
                <a:hlinkClick r:id="rId9"/>
              </a:rPr>
              <a:t> und Gefährten</a:t>
            </a:r>
            <a:r>
              <a:rPr lang="de-DE" dirty="0"/>
              <a:t>.</a:t>
            </a:r>
          </a:p>
        </p:txBody>
      </p:sp>
    </p:spTree>
    <p:extLst>
      <p:ext uri="{BB962C8B-B14F-4D97-AF65-F5344CB8AC3E}">
        <p14:creationId xmlns:p14="http://schemas.microsoft.com/office/powerpoint/2010/main" val="4044946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Korinth</a:t>
            </a:r>
            <a:endParaRPr lang="de-DE" dirty="0"/>
          </a:p>
        </p:txBody>
      </p:sp>
      <p:sp>
        <p:nvSpPr>
          <p:cNvPr id="3" name="Inhaltsplatzhalter 2"/>
          <p:cNvSpPr>
            <a:spLocks noGrp="1"/>
          </p:cNvSpPr>
          <p:nvPr>
            <p:ph idx="1"/>
          </p:nvPr>
        </p:nvSpPr>
        <p:spPr/>
        <p:txBody>
          <a:bodyPr/>
          <a:lstStyle/>
          <a:p>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87329"/>
            <a:ext cx="3120113" cy="257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386276"/>
            <a:ext cx="3240360" cy="334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891" y="3383635"/>
            <a:ext cx="20955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798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404664"/>
            <a:ext cx="5698976" cy="5721499"/>
          </a:xfrm>
        </p:spPr>
        <p:txBody>
          <a:bodyPr>
            <a:normAutofit lnSpcReduction="10000"/>
          </a:bodyPr>
          <a:lstStyle/>
          <a:p>
            <a:pPr indent="0">
              <a:buNone/>
            </a:pPr>
            <a:r>
              <a:rPr lang="de-DE" dirty="0"/>
              <a:t>Die um 900 v. Chr. an der Landenge zwischen Festland und </a:t>
            </a:r>
            <a:r>
              <a:rPr lang="de-DE" dirty="0">
                <a:hlinkClick r:id="rId2"/>
              </a:rPr>
              <a:t>Peloponnes</a:t>
            </a:r>
            <a:r>
              <a:rPr lang="de-DE" dirty="0"/>
              <a:t> gegründete Stadt </a:t>
            </a:r>
            <a:r>
              <a:rPr lang="de-DE" dirty="0">
                <a:hlinkClick r:id="rId3"/>
              </a:rPr>
              <a:t>Korinth</a:t>
            </a:r>
            <a:r>
              <a:rPr lang="de-DE" dirty="0"/>
              <a:t> war eine weltoffene Hafen- und Handelsstadt, Mutterstadt vieler Kolonien und unter den Römern Hauptstadt der Provinz Achaia, die fast das ganze heutige griechische Festland umfasste. Wie für solche Hafenstädte typisch war Korinth geprägt von großen sozialen Unterschieden und galt als Sündenpfuhl Griechenlands.</a:t>
            </a:r>
          </a:p>
        </p:txBody>
      </p:sp>
      <p:pic>
        <p:nvPicPr>
          <p:cNvPr id="18434" name="Picture 2" descr="http://www.argolis.de/Bilder%20net/Korinth_acrokorin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879" y="332656"/>
            <a:ext cx="238125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9629" y="4221088"/>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875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82650"/>
            <a:ext cx="7620000"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294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48880"/>
            <a:ext cx="7969764" cy="388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59" y="189054"/>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descr="http://www.argolis.de/Bilder%20net/Korinth_roem_ode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65265"/>
            <a:ext cx="2381250" cy="179070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363710"/>
            <a:ext cx="2147114" cy="222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040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5436096" y="1600200"/>
            <a:ext cx="3250704" cy="4525963"/>
          </a:xfrm>
        </p:spPr>
        <p:txBody>
          <a:bodyPr>
            <a:normAutofit fontScale="92500" lnSpcReduction="20000"/>
          </a:bodyPr>
          <a:lstStyle/>
          <a:p>
            <a:pPr indent="0">
              <a:buNone/>
            </a:pPr>
            <a:endParaRPr lang="de-DE"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endParaRPr lang="de-DE" sz="1200" dirty="0"/>
          </a:p>
          <a:p>
            <a:pPr indent="0">
              <a:buNone/>
            </a:pPr>
            <a:r>
              <a:rPr lang="de-DE" sz="1200" dirty="0" smtClean="0"/>
              <a:t>Der </a:t>
            </a:r>
            <a:r>
              <a:rPr lang="de-DE" sz="1200" dirty="0"/>
              <a:t>Apostel Paulus beim Schreiben. </a:t>
            </a:r>
            <a:endParaRPr lang="de-DE" sz="1200" dirty="0" smtClean="0"/>
          </a:p>
          <a:p>
            <a:pPr indent="0">
              <a:buNone/>
            </a:pPr>
            <a:r>
              <a:rPr lang="de-DE" sz="1200" dirty="0" smtClean="0"/>
              <a:t>Aus </a:t>
            </a:r>
            <a:r>
              <a:rPr lang="de-DE" sz="1200" dirty="0"/>
              <a:t>einer Handschrift der Paulusbriefe, frühes 9. Jahrhundert. Württembergische Landesbibliothek Stuttgart, HB II 54 </a:t>
            </a:r>
            <a:r>
              <a:rPr lang="de-DE" sz="1200" dirty="0" smtClean="0"/>
              <a:t> </a:t>
            </a:r>
            <a:r>
              <a:rPr lang="de-DE" sz="1200" dirty="0"/>
              <a:t>Die Abbildung, die dem St. Galler </a:t>
            </a:r>
            <a:r>
              <a:rPr lang="de-DE" sz="1200" dirty="0" err="1"/>
              <a:t>Skriptorium</a:t>
            </a:r>
            <a:r>
              <a:rPr lang="de-DE" sz="1200" dirty="0"/>
              <a:t> unter dem Schreiber </a:t>
            </a:r>
            <a:r>
              <a:rPr lang="de-DE" sz="1200" dirty="0" err="1"/>
              <a:t>Wolfcoz</a:t>
            </a:r>
            <a:r>
              <a:rPr lang="de-DE" sz="1200" dirty="0"/>
              <a:t> zugeordnet wird, folgt der frühmittelalterlichen Tradition des Autorenporträts. Sie gilt als eine der ältesten Darstellungen von Paulus in der europäischen Kunst. Die beigegebene Inschrift lautet: "S(AN)C(TU)S PAULUS" und "</a:t>
            </a:r>
            <a:r>
              <a:rPr lang="de-DE" sz="1200" dirty="0" err="1"/>
              <a:t>sedet</a:t>
            </a:r>
            <a:r>
              <a:rPr lang="de-DE" sz="1200" dirty="0"/>
              <a:t> </a:t>
            </a:r>
            <a:r>
              <a:rPr lang="de-DE" sz="1200" dirty="0" err="1"/>
              <a:t>hic</a:t>
            </a:r>
            <a:r>
              <a:rPr lang="de-DE" sz="1200" dirty="0"/>
              <a:t> </a:t>
            </a:r>
            <a:r>
              <a:rPr lang="de-DE" sz="1200" dirty="0" err="1"/>
              <a:t>scripsit</a:t>
            </a:r>
            <a:r>
              <a:rPr lang="de-DE" sz="1200" dirty="0"/>
              <a:t>" </a:t>
            </a:r>
            <a:endParaRPr lang="de-DE" sz="1200" dirty="0" smtClean="0"/>
          </a:p>
          <a:p>
            <a:pPr indent="0">
              <a:buNone/>
            </a:pPr>
            <a:r>
              <a:rPr lang="de-DE" sz="1200" dirty="0" smtClean="0"/>
              <a:t>("</a:t>
            </a:r>
            <a:r>
              <a:rPr lang="de-DE" sz="1200" dirty="0"/>
              <a:t>Er sitzt hier und schreibt").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41814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438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Briefe an die Korinther</a:t>
            </a:r>
            <a:endParaRPr lang="de-DE" dirty="0"/>
          </a:p>
        </p:txBody>
      </p:sp>
      <p:sp>
        <p:nvSpPr>
          <p:cNvPr id="3" name="Inhaltsplatzhalter 2"/>
          <p:cNvSpPr>
            <a:spLocks noGrp="1"/>
          </p:cNvSpPr>
          <p:nvPr>
            <p:ph idx="1"/>
          </p:nvPr>
        </p:nvSpPr>
        <p:spPr/>
        <p:txBody>
          <a:bodyPr>
            <a:normAutofit lnSpcReduction="10000"/>
          </a:bodyPr>
          <a:lstStyle/>
          <a:p>
            <a:pPr indent="0">
              <a:buNone/>
            </a:pPr>
            <a:r>
              <a:rPr lang="de-DE" b="1" dirty="0"/>
              <a:t>Abfassungszeit und -ort</a:t>
            </a:r>
          </a:p>
          <a:p>
            <a:pPr indent="0">
              <a:buNone/>
            </a:pPr>
            <a:r>
              <a:rPr lang="de-DE" dirty="0"/>
              <a:t>Der 1Kor ist in Ephesus (</a:t>
            </a:r>
            <a:r>
              <a:rPr lang="de-DE" u="sng" dirty="0">
                <a:hlinkClick r:id="rId2"/>
              </a:rPr>
              <a:t>16,8</a:t>
            </a:r>
            <a:r>
              <a:rPr lang="de-DE" dirty="0"/>
              <a:t>) im Frühjahr 54 geschrieben worden.</a:t>
            </a:r>
          </a:p>
          <a:p>
            <a:pPr indent="0">
              <a:buNone/>
            </a:pPr>
            <a:r>
              <a:rPr lang="de-DE" b="1" dirty="0"/>
              <a:t>Literarischer Charakter</a:t>
            </a:r>
          </a:p>
          <a:p>
            <a:pPr indent="0">
              <a:buNone/>
            </a:pPr>
            <a:r>
              <a:rPr lang="de-DE" dirty="0"/>
              <a:t>Im 1Kor </a:t>
            </a:r>
            <a:r>
              <a:rPr lang="de-DE" dirty="0" smtClean="0"/>
              <a:t>lässt </a:t>
            </a:r>
            <a:r>
              <a:rPr lang="de-DE" dirty="0"/>
              <a:t>sich keine den ganzen Brief durchziehende einheitliche Gedankenführung feststellen. Wir haben einen </a:t>
            </a:r>
            <a:r>
              <a:rPr lang="de-DE" b="1" dirty="0"/>
              <a:t>themenorientierten </a:t>
            </a:r>
            <a:r>
              <a:rPr lang="de-DE" b="1" dirty="0" smtClean="0"/>
              <a:t>Brief </a:t>
            </a:r>
            <a:r>
              <a:rPr lang="de-DE" dirty="0" smtClean="0"/>
              <a:t>vor </a:t>
            </a:r>
            <a:r>
              <a:rPr lang="de-DE" dirty="0"/>
              <a:t>uns, bei dem Paulus mit dem für ihn drängendsten Problem, der Parteienbildung in der Gemeinde, beginnt. Deshalb kann man den 1Kor </a:t>
            </a:r>
            <a:r>
              <a:rPr lang="de-DE" dirty="0" smtClean="0"/>
              <a:t>als </a:t>
            </a:r>
            <a:r>
              <a:rPr lang="de-DE" b="1" dirty="0" smtClean="0"/>
              <a:t>Aufruf </a:t>
            </a:r>
            <a:r>
              <a:rPr lang="de-DE" b="1" dirty="0"/>
              <a:t>zur Eintracht und Einheit</a:t>
            </a:r>
            <a:r>
              <a:rPr lang="de-DE" dirty="0"/>
              <a:t> bezeichnen.</a:t>
            </a:r>
          </a:p>
          <a:p>
            <a:endParaRPr lang="de-DE" dirty="0"/>
          </a:p>
        </p:txBody>
      </p:sp>
    </p:spTree>
    <p:extLst>
      <p:ext uri="{BB962C8B-B14F-4D97-AF65-F5344CB8AC3E}">
        <p14:creationId xmlns:p14="http://schemas.microsoft.com/office/powerpoint/2010/main" val="3472648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2188096"/>
          </a:xfrm>
        </p:spPr>
        <p:txBody>
          <a:bodyPr>
            <a:normAutofit fontScale="90000"/>
          </a:bodyPr>
          <a:lstStyle/>
          <a:p>
            <a:r>
              <a:rPr lang="de-DE" i="1" dirty="0"/>
              <a:t>Verfasser, Zeit und Ort der Abfassung </a:t>
            </a:r>
            <a:r>
              <a:rPr lang="de-DE" dirty="0"/>
              <a:t/>
            </a:r>
            <a:br>
              <a:rPr lang="de-DE" dirty="0"/>
            </a:br>
            <a:endParaRPr lang="de-DE" dirty="0"/>
          </a:p>
        </p:txBody>
      </p:sp>
      <p:sp>
        <p:nvSpPr>
          <p:cNvPr id="3" name="Inhaltsplatzhalter 2"/>
          <p:cNvSpPr>
            <a:spLocks noGrp="1"/>
          </p:cNvSpPr>
          <p:nvPr>
            <p:ph idx="1"/>
          </p:nvPr>
        </p:nvSpPr>
        <p:spPr>
          <a:xfrm>
            <a:off x="457200" y="1916832"/>
            <a:ext cx="8229600" cy="4209331"/>
          </a:xfrm>
        </p:spPr>
        <p:txBody>
          <a:bodyPr/>
          <a:lstStyle/>
          <a:p>
            <a:pPr indent="0">
              <a:buNone/>
            </a:pPr>
            <a:r>
              <a:rPr lang="de-DE" dirty="0" smtClean="0"/>
              <a:t>• </a:t>
            </a:r>
            <a:r>
              <a:rPr lang="de-DE" dirty="0"/>
              <a:t>Die Abfassung durch Paulus ist unbestritten. </a:t>
            </a:r>
          </a:p>
          <a:p>
            <a:pPr indent="0">
              <a:buNone/>
            </a:pPr>
            <a:r>
              <a:rPr lang="de-DE" dirty="0"/>
              <a:t>• Der Abfassungsort ist in 16,8 genannt: Ephesus. </a:t>
            </a:r>
          </a:p>
          <a:p>
            <a:pPr indent="0">
              <a:buNone/>
            </a:pPr>
            <a:r>
              <a:rPr lang="de-DE" dirty="0"/>
              <a:t>• Die Zeit der Abfassung muss man nicht wegen des Reiseplans in 16,8 am Ende des Aufenthaltes in Ephesus ansetzen. Deutet man 2Kor 1,8-10 auf eine </a:t>
            </a:r>
            <a:r>
              <a:rPr lang="de-DE" dirty="0" err="1"/>
              <a:t>ephesinische</a:t>
            </a:r>
            <a:r>
              <a:rPr lang="de-DE" dirty="0"/>
              <a:t> Gefangenschaft, wäre der 1Kor davor zu </a:t>
            </a:r>
            <a:r>
              <a:rPr lang="de-DE" dirty="0" smtClean="0"/>
              <a:t>datieren</a:t>
            </a:r>
            <a:r>
              <a:rPr lang="de-DE" dirty="0"/>
              <a:t>. </a:t>
            </a:r>
            <a:endParaRPr lang="de-DE" dirty="0" smtClean="0"/>
          </a:p>
          <a:p>
            <a:pPr indent="0">
              <a:buNone/>
            </a:pPr>
            <a:r>
              <a:rPr lang="de-DE" dirty="0" smtClean="0"/>
              <a:t>Eine </a:t>
            </a:r>
            <a:r>
              <a:rPr lang="de-DE" dirty="0"/>
              <a:t>Abfassung im Jahr 53 oder 54 ist denkbar. </a:t>
            </a:r>
          </a:p>
          <a:p>
            <a:endParaRPr lang="de-DE" dirty="0"/>
          </a:p>
        </p:txBody>
      </p:sp>
    </p:spTree>
    <p:extLst>
      <p:ext uri="{BB962C8B-B14F-4D97-AF65-F5344CB8AC3E}">
        <p14:creationId xmlns:p14="http://schemas.microsoft.com/office/powerpoint/2010/main" val="3523994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indent="0">
              <a:buNone/>
            </a:pPr>
            <a:r>
              <a:rPr lang="de-DE" dirty="0"/>
              <a:t>Weil Paulus in seinen Predigten und Briefen manchmal aus seiner eigenen Biographie erzählt, kann man seinen Lebenslauf recht genau nachzeichnen, auch wenn sich nicht alles bis aufs Jahr genau rekonstruieren lässt.</a:t>
            </a:r>
            <a:br>
              <a:rPr lang="de-DE" dirty="0"/>
            </a:br>
            <a:r>
              <a:rPr lang="de-DE" dirty="0"/>
              <a:t/>
            </a:r>
            <a:br>
              <a:rPr lang="de-DE" dirty="0"/>
            </a:br>
            <a:r>
              <a:rPr lang="de-DE" dirty="0"/>
              <a:t>Die Jahreszahlen unten in der rechten Spalte sind deshalb alles ungefähre Angaben (und alle selbstverständlich n.Chr.)</a:t>
            </a:r>
            <a:br>
              <a:rPr lang="de-DE" dirty="0"/>
            </a:br>
            <a:r>
              <a:rPr lang="de-DE" sz="1050" dirty="0" smtClean="0"/>
              <a:t>Quelle EKD</a:t>
            </a:r>
            <a:endParaRPr lang="de-DE" sz="1050" dirty="0"/>
          </a:p>
        </p:txBody>
      </p:sp>
    </p:spTree>
    <p:extLst>
      <p:ext uri="{BB962C8B-B14F-4D97-AF65-F5344CB8AC3E}">
        <p14:creationId xmlns:p14="http://schemas.microsoft.com/office/powerpoint/2010/main" val="3065896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229600" cy="1368152"/>
          </a:xfrm>
        </p:spPr>
        <p:txBody>
          <a:bodyPr>
            <a:normAutofit fontScale="90000"/>
          </a:bodyPr>
          <a:lstStyle/>
          <a:p>
            <a:r>
              <a:rPr lang="de-DE" i="1" dirty="0"/>
              <a:t>Adressaten </a:t>
            </a:r>
            <a:r>
              <a:rPr lang="de-DE" dirty="0"/>
              <a:t/>
            </a:r>
            <a:br>
              <a:rPr lang="de-DE" dirty="0"/>
            </a:br>
            <a:endParaRPr lang="de-DE" dirty="0"/>
          </a:p>
        </p:txBody>
      </p:sp>
      <p:sp>
        <p:nvSpPr>
          <p:cNvPr id="3" name="Inhaltsplatzhalter 2"/>
          <p:cNvSpPr>
            <a:spLocks noGrp="1"/>
          </p:cNvSpPr>
          <p:nvPr>
            <p:ph idx="1"/>
          </p:nvPr>
        </p:nvSpPr>
        <p:spPr/>
        <p:txBody>
          <a:bodyPr>
            <a:normAutofit fontScale="62500" lnSpcReduction="20000"/>
          </a:bodyPr>
          <a:lstStyle/>
          <a:p>
            <a:pPr indent="0">
              <a:buNone/>
            </a:pPr>
            <a:r>
              <a:rPr lang="de-DE" dirty="0" smtClean="0"/>
              <a:t>• </a:t>
            </a:r>
            <a:r>
              <a:rPr lang="de-DE" dirty="0"/>
              <a:t>Korinth, Hauptstadt der Provinz Achaia, hatte eine </a:t>
            </a:r>
            <a:r>
              <a:rPr lang="de-DE" i="1" dirty="0"/>
              <a:t>gemischte </a:t>
            </a:r>
            <a:r>
              <a:rPr lang="de-DE" i="1" dirty="0" smtClean="0"/>
              <a:t>Bevölkerung </a:t>
            </a:r>
            <a:r>
              <a:rPr lang="de-DE" dirty="0"/>
              <a:t>mit relativ hohem römischen Anteil. Literarisch und </a:t>
            </a:r>
            <a:r>
              <a:rPr lang="de-DE" dirty="0" smtClean="0"/>
              <a:t>archäologisch </a:t>
            </a:r>
            <a:r>
              <a:rPr lang="de-DE" dirty="0"/>
              <a:t>sind verschiedene Kultheiligtümer belegt (Poseidon, Artemis, Isis und </a:t>
            </a:r>
            <a:r>
              <a:rPr lang="de-DE" dirty="0" err="1"/>
              <a:t>Sarapis</a:t>
            </a:r>
            <a:r>
              <a:rPr lang="de-DE" dirty="0"/>
              <a:t>, Dionysos, Asklepios). Als </a:t>
            </a:r>
            <a:r>
              <a:rPr lang="de-DE" i="1" dirty="0"/>
              <a:t>Handelszentrum </a:t>
            </a:r>
            <a:r>
              <a:rPr lang="de-DE" dirty="0"/>
              <a:t>war </a:t>
            </a:r>
            <a:r>
              <a:rPr lang="de-DE" dirty="0" smtClean="0"/>
              <a:t>Korinth </a:t>
            </a:r>
            <a:r>
              <a:rPr lang="de-DE" dirty="0"/>
              <a:t>wirtschaftlich bedeutsam: durch zwei Häfen hatte es Zugang zum östlichen und westlichen Mittelmeer (</a:t>
            </a:r>
            <a:r>
              <a:rPr lang="de-DE" dirty="0" err="1"/>
              <a:t>Kenchreä</a:t>
            </a:r>
            <a:r>
              <a:rPr lang="de-DE" dirty="0"/>
              <a:t>; </a:t>
            </a:r>
            <a:r>
              <a:rPr lang="de-DE" dirty="0" err="1"/>
              <a:t>Lechaion</a:t>
            </a:r>
            <a:r>
              <a:rPr lang="de-DE" dirty="0"/>
              <a:t>). In moralischer Hinsicht war der Ruf Korinths nicht der beste („St. Pauli der Antike</a:t>
            </a:r>
            <a:r>
              <a:rPr lang="de-DE" dirty="0" smtClean="0"/>
              <a:t>“).</a:t>
            </a:r>
          </a:p>
          <a:p>
            <a:pPr indent="0">
              <a:buNone/>
            </a:pPr>
            <a:r>
              <a:rPr lang="de-DE" dirty="0" smtClean="0"/>
              <a:t> </a:t>
            </a:r>
            <a:endParaRPr lang="de-DE" dirty="0"/>
          </a:p>
          <a:p>
            <a:pPr indent="0">
              <a:buNone/>
            </a:pPr>
            <a:r>
              <a:rPr lang="de-DE" dirty="0"/>
              <a:t>• Die Gemeinde bestand mehrheitlich aus Heidenchristen (s. 12,2). Da-für sprechen auch manche der von Paulus besprochenen Probleme (6,1-11.12-20; 10,14-22.23-30). </a:t>
            </a:r>
            <a:endParaRPr lang="de-DE" dirty="0" smtClean="0"/>
          </a:p>
          <a:p>
            <a:pPr indent="0">
              <a:buNone/>
            </a:pPr>
            <a:endParaRPr lang="de-DE" dirty="0"/>
          </a:p>
          <a:p>
            <a:pPr indent="0">
              <a:buNone/>
            </a:pPr>
            <a:r>
              <a:rPr lang="de-DE" dirty="0"/>
              <a:t>• In sozialer Hinsicht „bietet die Gemeinde einen Querschnitt durch die antike Stadtgesellschaft“ (H.-J. KLAUCK). Die Mehrheit gehörte zur Unterschicht, doch gab es auch relativ begüterte Gemeindemitglieder („nicht viele Vornehme“; s.a. Erastus in </a:t>
            </a:r>
            <a:r>
              <a:rPr lang="de-DE" dirty="0" err="1"/>
              <a:t>Röm</a:t>
            </a:r>
            <a:r>
              <a:rPr lang="de-DE" dirty="0"/>
              <a:t> 16,23). </a:t>
            </a:r>
            <a:endParaRPr lang="de-DE" dirty="0" smtClean="0"/>
          </a:p>
          <a:p>
            <a:pPr indent="0">
              <a:buNone/>
            </a:pPr>
            <a:endParaRPr lang="de-DE" dirty="0"/>
          </a:p>
          <a:p>
            <a:pPr indent="0">
              <a:buNone/>
            </a:pPr>
            <a:r>
              <a:rPr lang="de-DE" dirty="0"/>
              <a:t>• Insgesamt ergibt sich das Bild einer Gemeinde, die von starken </a:t>
            </a:r>
            <a:r>
              <a:rPr lang="de-DE" dirty="0" smtClean="0"/>
              <a:t>Spannungen </a:t>
            </a:r>
            <a:r>
              <a:rPr lang="de-DE" dirty="0"/>
              <a:t>geprägt ist: Parteiungen (1,10-17; 3,1-9); Spannung zwischen Arm und Reich bei der Herrenmahlfeier (11,17-34); Differenzen in der Haltung zum Götzenopferfleisch (Kap. 8-10), in der Wertung der Geistesgaben (Kap. 12-14) und der Totenauferstehung (15,12). </a:t>
            </a:r>
          </a:p>
          <a:p>
            <a:endParaRPr lang="de-DE" dirty="0"/>
          </a:p>
        </p:txBody>
      </p:sp>
    </p:spTree>
    <p:extLst>
      <p:ext uri="{BB962C8B-B14F-4D97-AF65-F5344CB8AC3E}">
        <p14:creationId xmlns:p14="http://schemas.microsoft.com/office/powerpoint/2010/main" val="1559562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1756048"/>
          </a:xfrm>
        </p:spPr>
        <p:txBody>
          <a:bodyPr>
            <a:normAutofit/>
          </a:bodyPr>
          <a:lstStyle/>
          <a:p>
            <a:r>
              <a:rPr lang="de-DE" i="1" dirty="0"/>
              <a:t>Anlass und Zweck </a:t>
            </a:r>
            <a:r>
              <a:rPr lang="de-DE" dirty="0"/>
              <a:t/>
            </a:r>
            <a:br>
              <a:rPr lang="de-DE" dirty="0"/>
            </a:br>
            <a:endParaRPr lang="de-DE" dirty="0"/>
          </a:p>
        </p:txBody>
      </p:sp>
      <p:sp>
        <p:nvSpPr>
          <p:cNvPr id="3" name="Inhaltsplatzhalter 2"/>
          <p:cNvSpPr>
            <a:spLocks noGrp="1"/>
          </p:cNvSpPr>
          <p:nvPr>
            <p:ph idx="1"/>
          </p:nvPr>
        </p:nvSpPr>
        <p:spPr>
          <a:xfrm>
            <a:off x="457200" y="2276872"/>
            <a:ext cx="8229600" cy="3849291"/>
          </a:xfrm>
        </p:spPr>
        <p:txBody>
          <a:bodyPr/>
          <a:lstStyle/>
          <a:p>
            <a:pPr indent="0">
              <a:buNone/>
            </a:pPr>
            <a:r>
              <a:rPr lang="de-DE" dirty="0" smtClean="0"/>
              <a:t>• </a:t>
            </a:r>
            <a:r>
              <a:rPr lang="de-DE" dirty="0"/>
              <a:t>Paulus haben briefliche Anfragen erreicht (die „über-Stellen“ ab 7,1), außerdem mündliche Nachrichten aus der Gemeinde (z.B. 1,10ff). </a:t>
            </a:r>
            <a:endParaRPr lang="de-DE" dirty="0" smtClean="0"/>
          </a:p>
          <a:p>
            <a:pPr indent="0">
              <a:buNone/>
            </a:pPr>
            <a:endParaRPr lang="de-DE" dirty="0"/>
          </a:p>
          <a:p>
            <a:pPr indent="0">
              <a:buNone/>
            </a:pPr>
            <a:r>
              <a:rPr lang="de-DE" dirty="0"/>
              <a:t>• Er will die Gemeinde zu dem Zustand führen, </a:t>
            </a:r>
            <a:endParaRPr lang="de-DE" dirty="0" smtClean="0"/>
          </a:p>
          <a:p>
            <a:pPr indent="0">
              <a:buNone/>
            </a:pPr>
            <a:r>
              <a:rPr lang="de-DE" dirty="0" smtClean="0"/>
              <a:t>der </a:t>
            </a:r>
            <a:r>
              <a:rPr lang="de-DE" dirty="0"/>
              <a:t>ihrem Sein in </a:t>
            </a:r>
            <a:r>
              <a:rPr lang="de-DE" dirty="0" smtClean="0"/>
              <a:t>Christus entspricht.</a:t>
            </a:r>
            <a:endParaRPr lang="de-DE" dirty="0"/>
          </a:p>
        </p:txBody>
      </p:sp>
    </p:spTree>
    <p:extLst>
      <p:ext uri="{BB962C8B-B14F-4D97-AF65-F5344CB8AC3E}">
        <p14:creationId xmlns:p14="http://schemas.microsoft.com/office/powerpoint/2010/main" val="2225226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773883" cy="342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404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0800000" flipV="1">
            <a:off x="457200" y="259080"/>
            <a:ext cx="8229600" cy="649640"/>
          </a:xfrm>
        </p:spPr>
        <p:txBody>
          <a:bodyPr>
            <a:normAutofit fontScale="90000"/>
          </a:bodyPr>
          <a:lstStyle/>
          <a:p>
            <a:r>
              <a:rPr lang="de-DE" dirty="0" smtClean="0"/>
              <a:t>Aufbau und Inhalt</a:t>
            </a:r>
            <a:endParaRPr lang="de-DE" dirty="0"/>
          </a:p>
        </p:txBody>
      </p:sp>
      <p:sp>
        <p:nvSpPr>
          <p:cNvPr id="3" name="Textplatzhalter 2"/>
          <p:cNvSpPr>
            <a:spLocks noGrp="1"/>
          </p:cNvSpPr>
          <p:nvPr>
            <p:ph type="body" idx="1"/>
          </p:nvPr>
        </p:nvSpPr>
        <p:spPr/>
        <p:txBody>
          <a:bodyPr/>
          <a:lstStyle/>
          <a:p>
            <a:endParaRPr lang="de-DE"/>
          </a:p>
        </p:txBody>
      </p:sp>
      <p:sp>
        <p:nvSpPr>
          <p:cNvPr id="4" name="Inhaltsplatzhalter 3"/>
          <p:cNvSpPr>
            <a:spLocks noGrp="1"/>
          </p:cNvSpPr>
          <p:nvPr>
            <p:ph sz="half" idx="2"/>
          </p:nvPr>
        </p:nvSpPr>
        <p:spPr>
          <a:xfrm>
            <a:off x="457200" y="908720"/>
            <a:ext cx="4040188" cy="5616624"/>
          </a:xfrm>
        </p:spPr>
        <p:txBody>
          <a:bodyPr>
            <a:normAutofit fontScale="62500" lnSpcReduction="20000"/>
          </a:bodyPr>
          <a:lstStyle/>
          <a:p>
            <a:pPr indent="0">
              <a:buNone/>
            </a:pPr>
            <a:r>
              <a:rPr lang="de-DE" b="1" i="1" dirty="0"/>
              <a:t>Briefanfang 1,1-9 </a:t>
            </a:r>
            <a:endParaRPr lang="de-DE" dirty="0"/>
          </a:p>
          <a:p>
            <a:pPr indent="0">
              <a:buNone/>
            </a:pPr>
            <a:r>
              <a:rPr lang="de-DE" dirty="0"/>
              <a:t>1,1-3 		Präskript </a:t>
            </a:r>
          </a:p>
          <a:p>
            <a:pPr indent="0">
              <a:buNone/>
            </a:pPr>
            <a:r>
              <a:rPr lang="de-DE" dirty="0"/>
              <a:t>1,4-9 		Proömium </a:t>
            </a:r>
            <a:endParaRPr lang="de-DE" dirty="0" smtClean="0"/>
          </a:p>
          <a:p>
            <a:pPr indent="0">
              <a:buNone/>
            </a:pPr>
            <a:endParaRPr lang="de-DE" dirty="0"/>
          </a:p>
          <a:p>
            <a:pPr indent="0">
              <a:buNone/>
            </a:pPr>
            <a:r>
              <a:rPr lang="de-DE" b="1" i="1" dirty="0"/>
              <a:t>Briefkorpus 1,10-16,12 </a:t>
            </a:r>
            <a:endParaRPr lang="de-DE" dirty="0"/>
          </a:p>
          <a:p>
            <a:pPr indent="0">
              <a:buNone/>
            </a:pPr>
            <a:r>
              <a:rPr lang="de-DE" b="1" i="1" dirty="0"/>
              <a:t>Parteienbildungen in der Gemeinde:1,10-4,21 </a:t>
            </a:r>
            <a:endParaRPr lang="de-DE" b="1" dirty="0"/>
          </a:p>
          <a:p>
            <a:pPr indent="0">
              <a:buNone/>
            </a:pPr>
            <a:r>
              <a:rPr lang="de-DE" dirty="0"/>
              <a:t>1,10-17 	Mahnung zur Einheit angesichts der </a:t>
            </a:r>
            <a:r>
              <a:rPr lang="de-DE" dirty="0" smtClean="0"/>
              <a:t>	Spaltung </a:t>
            </a:r>
            <a:endParaRPr lang="de-DE" dirty="0"/>
          </a:p>
          <a:p>
            <a:pPr indent="0">
              <a:buNone/>
            </a:pPr>
            <a:r>
              <a:rPr lang="de-DE" dirty="0"/>
              <a:t>1,18-2,5 	Das Wort vom Kreuz </a:t>
            </a:r>
          </a:p>
          <a:p>
            <a:pPr indent="0">
              <a:buNone/>
            </a:pPr>
            <a:r>
              <a:rPr lang="de-DE" dirty="0"/>
              <a:t>2,6-16 	</a:t>
            </a:r>
            <a:r>
              <a:rPr lang="de-DE" dirty="0" smtClean="0"/>
              <a:t>Die </a:t>
            </a:r>
            <a:r>
              <a:rPr lang="de-DE" dirty="0"/>
              <a:t>Weisheit des Evangeliums </a:t>
            </a:r>
          </a:p>
          <a:p>
            <a:pPr indent="0">
              <a:buNone/>
            </a:pPr>
            <a:r>
              <a:rPr lang="de-DE" dirty="0"/>
              <a:t>3,1-4 	</a:t>
            </a:r>
            <a:r>
              <a:rPr lang="de-DE" dirty="0" smtClean="0"/>
              <a:t>Die </a:t>
            </a:r>
            <a:r>
              <a:rPr lang="de-DE" dirty="0"/>
              <a:t>Spaltung als Erweis der </a:t>
            </a:r>
            <a:r>
              <a:rPr lang="de-DE" dirty="0" smtClean="0"/>
              <a:t>	Unmündigkeit </a:t>
            </a:r>
            <a:endParaRPr lang="de-DE" dirty="0"/>
          </a:p>
          <a:p>
            <a:pPr indent="0">
              <a:buNone/>
            </a:pPr>
            <a:r>
              <a:rPr lang="de-DE" dirty="0"/>
              <a:t>3,5-4,21 	Die Bedeutung des Apostels und </a:t>
            </a:r>
            <a:r>
              <a:rPr lang="de-DE" dirty="0" smtClean="0"/>
              <a:t>	seiner </a:t>
            </a:r>
            <a:r>
              <a:rPr lang="de-DE" dirty="0"/>
              <a:t>Mitarbeiter </a:t>
            </a:r>
          </a:p>
          <a:p>
            <a:pPr indent="0">
              <a:buNone/>
            </a:pPr>
            <a:r>
              <a:rPr lang="de-DE" b="1" i="1" dirty="0"/>
              <a:t>Missstände in der Gemeinde: 5,1-6,20 </a:t>
            </a:r>
            <a:endParaRPr lang="de-DE" b="1" dirty="0"/>
          </a:p>
          <a:p>
            <a:pPr indent="0">
              <a:buNone/>
            </a:pPr>
            <a:r>
              <a:rPr lang="de-DE" dirty="0"/>
              <a:t>5,1-13 	</a:t>
            </a:r>
            <a:r>
              <a:rPr lang="de-DE" dirty="0" smtClean="0"/>
              <a:t>Ein </a:t>
            </a:r>
            <a:r>
              <a:rPr lang="de-DE" dirty="0"/>
              <a:t>Fall von Blutschande </a:t>
            </a:r>
          </a:p>
          <a:p>
            <a:pPr indent="0">
              <a:buNone/>
            </a:pPr>
            <a:r>
              <a:rPr lang="de-DE" dirty="0"/>
              <a:t>6,1-11 	</a:t>
            </a:r>
            <a:r>
              <a:rPr lang="de-DE" dirty="0" smtClean="0"/>
              <a:t>Das </a:t>
            </a:r>
            <a:r>
              <a:rPr lang="de-DE" dirty="0"/>
              <a:t>Prozessieren vor heidnischen </a:t>
            </a:r>
            <a:r>
              <a:rPr lang="de-DE" dirty="0" smtClean="0"/>
              <a:t>	Gerichten </a:t>
            </a:r>
            <a:endParaRPr lang="de-DE" dirty="0"/>
          </a:p>
          <a:p>
            <a:pPr indent="0">
              <a:buNone/>
            </a:pPr>
            <a:r>
              <a:rPr lang="de-DE" dirty="0"/>
              <a:t>6,12-20 	Christliche Freiheit und Unzucht sind </a:t>
            </a:r>
            <a:r>
              <a:rPr lang="de-DE" dirty="0" smtClean="0"/>
              <a:t>	unvereinbar </a:t>
            </a:r>
            <a:endParaRPr lang="de-DE" dirty="0"/>
          </a:p>
          <a:p>
            <a:pPr indent="0">
              <a:buNone/>
            </a:pPr>
            <a:r>
              <a:rPr lang="de-DE" b="1" i="1" dirty="0"/>
              <a:t>Zur Frage von Ehe und Ehelosigkeit: 7,1-40 </a:t>
            </a:r>
            <a:endParaRPr lang="de-DE" b="1" dirty="0"/>
          </a:p>
          <a:p>
            <a:pPr indent="0">
              <a:buNone/>
            </a:pPr>
            <a:r>
              <a:rPr lang="de-DE" dirty="0"/>
              <a:t>7,1-7 	</a:t>
            </a:r>
            <a:r>
              <a:rPr lang="de-DE" dirty="0" smtClean="0"/>
              <a:t>Zur </a:t>
            </a:r>
            <a:r>
              <a:rPr lang="de-DE" dirty="0"/>
              <a:t>Ehe </a:t>
            </a:r>
          </a:p>
          <a:p>
            <a:pPr indent="0">
              <a:buNone/>
            </a:pPr>
            <a:r>
              <a:rPr lang="de-DE" dirty="0"/>
              <a:t>7,8-16 	</a:t>
            </a:r>
            <a:r>
              <a:rPr lang="de-DE" dirty="0" smtClean="0"/>
              <a:t>Zur </a:t>
            </a:r>
            <a:r>
              <a:rPr lang="de-DE" dirty="0"/>
              <a:t>Ehescheidung </a:t>
            </a:r>
          </a:p>
          <a:p>
            <a:pPr indent="0">
              <a:buNone/>
            </a:pPr>
            <a:r>
              <a:rPr lang="de-DE" dirty="0"/>
              <a:t>7,17-24 	In dem Stand bleiben, </a:t>
            </a:r>
            <a:endParaRPr lang="de-DE" dirty="0" smtClean="0"/>
          </a:p>
          <a:p>
            <a:pPr indent="0">
              <a:buNone/>
            </a:pPr>
            <a:r>
              <a:rPr lang="de-DE" dirty="0"/>
              <a:t>	</a:t>
            </a:r>
            <a:r>
              <a:rPr lang="de-DE" dirty="0" smtClean="0"/>
              <a:t>in </a:t>
            </a:r>
            <a:r>
              <a:rPr lang="de-DE" dirty="0"/>
              <a:t>dem man berufen wurde </a:t>
            </a:r>
          </a:p>
          <a:p>
            <a:pPr indent="0">
              <a:buNone/>
            </a:pPr>
            <a:r>
              <a:rPr lang="de-DE" dirty="0"/>
              <a:t>7,25-40 	Jungfräulichkeit/Ehe; </a:t>
            </a:r>
            <a:endParaRPr lang="de-DE" dirty="0" smtClean="0"/>
          </a:p>
          <a:p>
            <a:pPr indent="0">
              <a:buNone/>
            </a:pPr>
            <a:r>
              <a:rPr lang="de-DE" dirty="0"/>
              <a:t>	</a:t>
            </a:r>
            <a:r>
              <a:rPr lang="de-DE" dirty="0" smtClean="0"/>
              <a:t>zur </a:t>
            </a:r>
            <a:r>
              <a:rPr lang="de-DE" dirty="0"/>
              <a:t>Wiederheirat einer Witwe </a:t>
            </a:r>
          </a:p>
          <a:p>
            <a:pPr indent="0">
              <a:buNone/>
            </a:pPr>
            <a:r>
              <a:rPr lang="de-DE" b="1" i="1" dirty="0"/>
              <a:t>Zur Frage nach dem Genuss von Götzenopferfleisch: 8,1-11,1 </a:t>
            </a:r>
            <a:endParaRPr lang="de-DE" b="1" dirty="0"/>
          </a:p>
          <a:p>
            <a:pPr indent="0">
              <a:buNone/>
            </a:pPr>
            <a:r>
              <a:rPr lang="de-DE" dirty="0"/>
              <a:t>8,1-13 	</a:t>
            </a:r>
            <a:r>
              <a:rPr lang="de-DE" dirty="0" smtClean="0"/>
              <a:t>Die </a:t>
            </a:r>
            <a:r>
              <a:rPr lang="de-DE" dirty="0"/>
              <a:t>Freiheit der Glaubenden </a:t>
            </a:r>
          </a:p>
          <a:p>
            <a:endParaRPr lang="de-DE" dirty="0"/>
          </a:p>
        </p:txBody>
      </p:sp>
      <p:sp>
        <p:nvSpPr>
          <p:cNvPr id="5" name="Textplatzhalter 4"/>
          <p:cNvSpPr>
            <a:spLocks noGrp="1"/>
          </p:cNvSpPr>
          <p:nvPr>
            <p:ph type="body" sz="quarter" idx="3"/>
          </p:nvPr>
        </p:nvSpPr>
        <p:spPr/>
        <p:txBody>
          <a:bodyPr/>
          <a:lstStyle/>
          <a:p>
            <a:endParaRPr lang="de-DE"/>
          </a:p>
        </p:txBody>
      </p:sp>
      <p:sp>
        <p:nvSpPr>
          <p:cNvPr id="6" name="Inhaltsplatzhalter 5"/>
          <p:cNvSpPr>
            <a:spLocks noGrp="1"/>
          </p:cNvSpPr>
          <p:nvPr>
            <p:ph sz="quarter" idx="4"/>
          </p:nvPr>
        </p:nvSpPr>
        <p:spPr>
          <a:xfrm>
            <a:off x="4645025" y="908720"/>
            <a:ext cx="4041775" cy="5616624"/>
          </a:xfrm>
        </p:spPr>
        <p:txBody>
          <a:bodyPr>
            <a:normAutofit fontScale="62500" lnSpcReduction="20000"/>
          </a:bodyPr>
          <a:lstStyle/>
          <a:p>
            <a:pPr indent="0">
              <a:buNone/>
            </a:pPr>
            <a:r>
              <a:rPr lang="de-DE" dirty="0" smtClean="0"/>
              <a:t> </a:t>
            </a:r>
            <a:endParaRPr lang="de-DE" dirty="0"/>
          </a:p>
          <a:p>
            <a:pPr indent="0">
              <a:buNone/>
            </a:pPr>
            <a:r>
              <a:rPr lang="de-DE" dirty="0"/>
              <a:t>9,1-27 	</a:t>
            </a:r>
            <a:r>
              <a:rPr lang="de-DE" dirty="0" smtClean="0"/>
              <a:t>Das </a:t>
            </a:r>
            <a:r>
              <a:rPr lang="de-DE" dirty="0"/>
              <a:t>Beispiel des Apostels </a:t>
            </a:r>
          </a:p>
          <a:p>
            <a:pPr indent="0">
              <a:buNone/>
            </a:pPr>
            <a:r>
              <a:rPr lang="de-DE" dirty="0"/>
              <a:t>10,1-11,1 	Warnung vor dem Rückfall in den </a:t>
            </a:r>
            <a:r>
              <a:rPr lang="de-DE" dirty="0" smtClean="0"/>
              <a:t>	Götzendienst </a:t>
            </a:r>
            <a:endParaRPr lang="de-DE" dirty="0"/>
          </a:p>
          <a:p>
            <a:pPr indent="0">
              <a:buNone/>
            </a:pPr>
            <a:r>
              <a:rPr lang="de-DE" b="1" i="1" dirty="0"/>
              <a:t>Missstände bei der Feier des Gottesdienstes: </a:t>
            </a:r>
            <a:endParaRPr lang="de-DE" b="1" i="1" dirty="0" smtClean="0"/>
          </a:p>
          <a:p>
            <a:pPr indent="0">
              <a:buNone/>
            </a:pPr>
            <a:r>
              <a:rPr lang="de-DE" b="1" i="1" dirty="0" smtClean="0"/>
              <a:t>11,2-34 </a:t>
            </a:r>
            <a:endParaRPr lang="de-DE" b="1" dirty="0"/>
          </a:p>
          <a:p>
            <a:pPr indent="0">
              <a:buNone/>
            </a:pPr>
            <a:r>
              <a:rPr lang="de-DE" dirty="0"/>
              <a:t>11,2-16 	Zur Kopfbedeckung für Frauen </a:t>
            </a:r>
          </a:p>
          <a:p>
            <a:pPr indent="0">
              <a:buNone/>
            </a:pPr>
            <a:r>
              <a:rPr lang="de-DE" dirty="0"/>
              <a:t>11,17-34 	Missstände bei der Feier des </a:t>
            </a:r>
            <a:r>
              <a:rPr lang="de-DE" dirty="0" smtClean="0"/>
              <a:t>	Herrenmahls </a:t>
            </a:r>
            <a:endParaRPr lang="de-DE" dirty="0"/>
          </a:p>
          <a:p>
            <a:pPr indent="0">
              <a:buNone/>
            </a:pPr>
            <a:r>
              <a:rPr lang="de-DE" b="1" i="1" dirty="0"/>
              <a:t>Zur Frage nach den Geistesgaben: 12,1-14,40 </a:t>
            </a:r>
            <a:endParaRPr lang="de-DE" b="1" dirty="0"/>
          </a:p>
          <a:p>
            <a:pPr indent="0">
              <a:buNone/>
            </a:pPr>
            <a:r>
              <a:rPr lang="de-DE" dirty="0"/>
              <a:t>12,1-11 	Der eine Geist und die vielen Glieder </a:t>
            </a:r>
          </a:p>
          <a:p>
            <a:pPr indent="0">
              <a:buNone/>
            </a:pPr>
            <a:r>
              <a:rPr lang="de-DE" dirty="0"/>
              <a:t>12,12-31a 	Das Bild vom Leib </a:t>
            </a:r>
          </a:p>
          <a:p>
            <a:pPr indent="0">
              <a:buNone/>
            </a:pPr>
            <a:r>
              <a:rPr lang="de-DE" dirty="0"/>
              <a:t>12,31b-13,13 </a:t>
            </a:r>
            <a:r>
              <a:rPr lang="de-DE" dirty="0" smtClean="0"/>
              <a:t>Das </a:t>
            </a:r>
            <a:r>
              <a:rPr lang="de-DE" dirty="0"/>
              <a:t>„Hohelied der Liebe“ </a:t>
            </a:r>
          </a:p>
          <a:p>
            <a:pPr indent="0">
              <a:buNone/>
            </a:pPr>
            <a:r>
              <a:rPr lang="de-DE" dirty="0"/>
              <a:t>14,1-40 	Über Prophetie und Zungenrede </a:t>
            </a:r>
          </a:p>
          <a:p>
            <a:pPr indent="0">
              <a:buNone/>
            </a:pPr>
            <a:r>
              <a:rPr lang="de-DE" b="1" i="1" dirty="0"/>
              <a:t>Auferstehung Christi – </a:t>
            </a:r>
            <a:endParaRPr lang="de-DE" b="1" i="1" dirty="0" smtClean="0"/>
          </a:p>
          <a:p>
            <a:pPr indent="0">
              <a:buNone/>
            </a:pPr>
            <a:r>
              <a:rPr lang="de-DE" b="1" i="1" dirty="0" smtClean="0"/>
              <a:t>Auferstehung </a:t>
            </a:r>
            <a:r>
              <a:rPr lang="de-DE" b="1" i="1" dirty="0"/>
              <a:t>der Christen: 15,1-58 </a:t>
            </a:r>
            <a:endParaRPr lang="de-DE" b="1" dirty="0"/>
          </a:p>
          <a:p>
            <a:pPr indent="0">
              <a:buNone/>
            </a:pPr>
            <a:r>
              <a:rPr lang="de-DE" dirty="0"/>
              <a:t>15,1-11 	Die Auferstehung Christi und seine </a:t>
            </a:r>
            <a:r>
              <a:rPr lang="de-DE" dirty="0" smtClean="0"/>
              <a:t>	Erscheinungen </a:t>
            </a:r>
            <a:endParaRPr lang="de-DE" dirty="0"/>
          </a:p>
          <a:p>
            <a:pPr indent="0">
              <a:buNone/>
            </a:pPr>
            <a:r>
              <a:rPr lang="de-DE" dirty="0"/>
              <a:t>15,12-34 	Die Wirklichkeit der </a:t>
            </a:r>
            <a:r>
              <a:rPr lang="de-DE" dirty="0" smtClean="0"/>
              <a:t>	Totenauferstehung </a:t>
            </a:r>
            <a:endParaRPr lang="de-DE" dirty="0"/>
          </a:p>
          <a:p>
            <a:pPr indent="0">
              <a:buNone/>
            </a:pPr>
            <a:r>
              <a:rPr lang="de-DE" dirty="0"/>
              <a:t>15,35-48 	Über die Leiblichkeit der </a:t>
            </a:r>
            <a:r>
              <a:rPr lang="de-DE" dirty="0" smtClean="0"/>
              <a:t>	Auferstehung </a:t>
            </a:r>
            <a:endParaRPr lang="de-DE" dirty="0"/>
          </a:p>
          <a:p>
            <a:pPr indent="0">
              <a:buNone/>
            </a:pPr>
            <a:r>
              <a:rPr lang="de-DE" b="1" i="1" dirty="0"/>
              <a:t>Kollekte, Reisepläne des Paulus und seiner Mitarbeiter: 16,1-12 </a:t>
            </a:r>
            <a:endParaRPr lang="de-DE" b="1" i="1" dirty="0" smtClean="0"/>
          </a:p>
          <a:p>
            <a:pPr indent="0">
              <a:buNone/>
            </a:pPr>
            <a:endParaRPr lang="de-DE" b="1" dirty="0"/>
          </a:p>
          <a:p>
            <a:pPr indent="0">
              <a:buNone/>
            </a:pPr>
            <a:r>
              <a:rPr lang="de-DE" b="1" i="1" dirty="0"/>
              <a:t>Briefschluss 16,13-24 </a:t>
            </a:r>
            <a:endParaRPr lang="de-DE" dirty="0"/>
          </a:p>
          <a:p>
            <a:pPr indent="0">
              <a:buNone/>
            </a:pPr>
            <a:r>
              <a:rPr lang="de-DE" dirty="0" smtClean="0"/>
              <a:t>16,13-18 </a:t>
            </a:r>
            <a:r>
              <a:rPr lang="de-DE" dirty="0"/>
              <a:t>	Schlussmahnungen und Empfehlung </a:t>
            </a:r>
            <a:r>
              <a:rPr lang="de-DE" dirty="0" smtClean="0"/>
              <a:t>	für </a:t>
            </a:r>
            <a:r>
              <a:rPr lang="de-DE" dirty="0" err="1"/>
              <a:t>Stephanas</a:t>
            </a:r>
            <a:r>
              <a:rPr lang="de-DE" dirty="0"/>
              <a:t> </a:t>
            </a:r>
          </a:p>
          <a:p>
            <a:pPr indent="0">
              <a:buNone/>
            </a:pPr>
            <a:r>
              <a:rPr lang="de-DE" dirty="0"/>
              <a:t>16,19-24 	Postskript Paulus und seine Briefe 26 </a:t>
            </a:r>
          </a:p>
          <a:p>
            <a:endParaRPr lang="de-DE" dirty="0"/>
          </a:p>
        </p:txBody>
      </p:sp>
    </p:spTree>
    <p:extLst>
      <p:ext uri="{BB962C8B-B14F-4D97-AF65-F5344CB8AC3E}">
        <p14:creationId xmlns:p14="http://schemas.microsoft.com/office/powerpoint/2010/main" val="1412706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1756048"/>
          </a:xfrm>
        </p:spPr>
        <p:txBody>
          <a:bodyPr>
            <a:normAutofit fontScale="90000"/>
          </a:bodyPr>
          <a:lstStyle/>
          <a:p>
            <a:r>
              <a:rPr lang="de-DE" dirty="0" smtClean="0"/>
              <a:t/>
            </a:r>
            <a:br>
              <a:rPr lang="de-DE" dirty="0" smtClean="0"/>
            </a:br>
            <a:r>
              <a:rPr lang="de-DE" dirty="0"/>
              <a:t/>
            </a:r>
            <a:br>
              <a:rPr lang="de-DE" dirty="0"/>
            </a:br>
            <a:r>
              <a:rPr lang="de-DE" dirty="0" smtClean="0"/>
              <a:t>Die </a:t>
            </a:r>
            <a:r>
              <a:rPr lang="de-DE" dirty="0"/>
              <a:t>Metapher vom Leib </a:t>
            </a:r>
            <a:br>
              <a:rPr lang="de-DE" dirty="0"/>
            </a:br>
            <a:endParaRPr lang="de-DE" dirty="0"/>
          </a:p>
        </p:txBody>
      </p:sp>
      <p:sp>
        <p:nvSpPr>
          <p:cNvPr id="3" name="Inhaltsplatzhalter 2"/>
          <p:cNvSpPr>
            <a:spLocks noGrp="1"/>
          </p:cNvSpPr>
          <p:nvPr>
            <p:ph idx="1"/>
          </p:nvPr>
        </p:nvSpPr>
        <p:spPr>
          <a:xfrm>
            <a:off x="457200" y="2060848"/>
            <a:ext cx="8229600" cy="4536504"/>
          </a:xfrm>
        </p:spPr>
        <p:txBody>
          <a:bodyPr/>
          <a:lstStyle/>
          <a:p>
            <a:r>
              <a:rPr lang="de-DE" dirty="0" smtClean="0"/>
              <a:t>Am </a:t>
            </a:r>
            <a:r>
              <a:rPr lang="de-DE" dirty="0"/>
              <a:t>Bild des menschlichen Organismus zeigt Paulus, wie </a:t>
            </a:r>
            <a:r>
              <a:rPr lang="de-DE" b="1" dirty="0"/>
              <a:t>Vielfalt </a:t>
            </a:r>
            <a:r>
              <a:rPr lang="de-DE" dirty="0"/>
              <a:t>und </a:t>
            </a:r>
            <a:r>
              <a:rPr lang="de-DE" b="1" dirty="0" err="1"/>
              <a:t>Verwiesensein</a:t>
            </a:r>
            <a:r>
              <a:rPr lang="de-DE" b="1" dirty="0"/>
              <a:t> aufeinander </a:t>
            </a:r>
            <a:r>
              <a:rPr lang="de-DE" dirty="0"/>
              <a:t>zusammengehören. </a:t>
            </a:r>
            <a:endParaRPr lang="de-DE" dirty="0" smtClean="0"/>
          </a:p>
          <a:p>
            <a:endParaRPr lang="de-DE" dirty="0"/>
          </a:p>
          <a:p>
            <a:r>
              <a:rPr lang="de-DE" dirty="0"/>
              <a:t>Die Leib-Metapher ist in der Antike ein durchaus bekanntes Motiv, am bekanntesten ist wohl die Fabel, die beim römischen </a:t>
            </a:r>
            <a:r>
              <a:rPr lang="de-DE" dirty="0" smtClean="0"/>
              <a:t>Geschichtsschreiber </a:t>
            </a:r>
            <a:r>
              <a:rPr lang="de-DE" dirty="0"/>
              <a:t>Livius überliefert ist: </a:t>
            </a:r>
          </a:p>
          <a:p>
            <a:endParaRPr lang="de-DE" dirty="0"/>
          </a:p>
        </p:txBody>
      </p:sp>
    </p:spTree>
    <p:extLst>
      <p:ext uri="{BB962C8B-B14F-4D97-AF65-F5344CB8AC3E}">
        <p14:creationId xmlns:p14="http://schemas.microsoft.com/office/powerpoint/2010/main" val="1817369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980728"/>
            <a:ext cx="8229600" cy="5877272"/>
          </a:xfrm>
        </p:spPr>
        <p:txBody>
          <a:bodyPr>
            <a:normAutofit fontScale="62500" lnSpcReduction="20000"/>
          </a:bodyPr>
          <a:lstStyle/>
          <a:p>
            <a:pPr indent="0">
              <a:lnSpc>
                <a:spcPct val="170000"/>
              </a:lnSpc>
              <a:buNone/>
            </a:pPr>
            <a:r>
              <a:rPr lang="de-DE" dirty="0" smtClean="0"/>
              <a:t>Eine römische Fabel</a:t>
            </a:r>
          </a:p>
          <a:p>
            <a:pPr indent="0">
              <a:lnSpc>
                <a:spcPct val="170000"/>
              </a:lnSpc>
              <a:buNone/>
            </a:pPr>
            <a:r>
              <a:rPr lang="de-DE" dirty="0" smtClean="0"/>
              <a:t>„Zu </a:t>
            </a:r>
            <a:r>
              <a:rPr lang="de-DE" dirty="0"/>
              <a:t>der Zeit, da im </a:t>
            </a:r>
            <a:r>
              <a:rPr lang="de-DE" dirty="0" smtClean="0"/>
              <a:t>Menschen </a:t>
            </a:r>
            <a:r>
              <a:rPr lang="de-DE" dirty="0"/>
              <a:t>noch nicht, wie jetzt, alles in Eins zusammen-stimmte, sondern jedes einzelne Glied seinen Willen, seine eigene Sprache hatte, zürnten die übrigen Glieder darüber, dass ihre Sorge, ihre Arbeit und Dienstleistung dem Magen alles herbeischaffe; der Magen, ruhig in der Mitte, nichts weiter tue, als dass er die dargebotenen Genüsse sich behagen lasse. Sie hätten sich hierauf verschworen, die Hände sollen keine Speise zum Mund führen, der Mund keine dargebotene annehmen, die Zähne keine zermalmen. Indem sie in solchem Zorne den Magen durch Hunger bändigen wollten, seien zugleich die Glieder selbst und der ganze Körper völlig abgezehrt. Da habe es sich gezeigt, dass auch der Magen, nicht müßig, seine Dienste leiste, und eben sowohl nähre als genährt werde, indem er das durch Verdauung der Speisen zubereitete Leben und Kraft gebende Blut in die Adern gleichmäßig verteilt an alle Teile des Leibes zurückgebe.“ </a:t>
            </a:r>
          </a:p>
          <a:p>
            <a:pPr indent="0">
              <a:buNone/>
            </a:pPr>
            <a:endParaRPr lang="de-DE" dirty="0"/>
          </a:p>
        </p:txBody>
      </p:sp>
    </p:spTree>
    <p:extLst>
      <p:ext uri="{BB962C8B-B14F-4D97-AF65-F5344CB8AC3E}">
        <p14:creationId xmlns:p14="http://schemas.microsoft.com/office/powerpoint/2010/main" val="3608203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1828056"/>
          </a:xfrm>
        </p:spPr>
        <p:txBody>
          <a:bodyPr>
            <a:normAutofit fontScale="90000"/>
          </a:bodyPr>
          <a:lstStyle/>
          <a:p>
            <a:r>
              <a:rPr lang="de-DE" dirty="0" smtClean="0"/>
              <a:t/>
            </a:r>
            <a:br>
              <a:rPr lang="de-DE" dirty="0" smtClean="0"/>
            </a:br>
            <a:r>
              <a:rPr lang="de-DE" dirty="0" smtClean="0"/>
              <a:t>Gemeinsamkeiten </a:t>
            </a:r>
            <a:r>
              <a:rPr lang="de-DE" dirty="0"/>
              <a:t>mit 1Kor 12: </a:t>
            </a:r>
            <a:br>
              <a:rPr lang="de-DE" dirty="0"/>
            </a:br>
            <a:endParaRPr lang="de-DE" dirty="0"/>
          </a:p>
        </p:txBody>
      </p:sp>
      <p:sp>
        <p:nvSpPr>
          <p:cNvPr id="3" name="Inhaltsplatzhalter 2"/>
          <p:cNvSpPr>
            <a:spLocks noGrp="1"/>
          </p:cNvSpPr>
          <p:nvPr>
            <p:ph idx="1"/>
          </p:nvPr>
        </p:nvSpPr>
        <p:spPr/>
        <p:txBody>
          <a:bodyPr/>
          <a:lstStyle/>
          <a:p>
            <a:pPr indent="0">
              <a:buNone/>
            </a:pPr>
            <a:r>
              <a:rPr lang="de-DE" dirty="0" smtClean="0"/>
              <a:t>• </a:t>
            </a:r>
            <a:r>
              <a:rPr lang="de-DE" dirty="0"/>
              <a:t>Eine Gemeinschaft wird mit einem Leib verglichen</a:t>
            </a:r>
            <a:r>
              <a:rPr lang="de-DE" dirty="0" smtClean="0"/>
              <a:t>;</a:t>
            </a:r>
          </a:p>
          <a:p>
            <a:pPr indent="0">
              <a:buNone/>
            </a:pPr>
            <a:r>
              <a:rPr lang="de-DE" dirty="0" smtClean="0"/>
              <a:t> </a:t>
            </a:r>
            <a:endParaRPr lang="de-DE" dirty="0"/>
          </a:p>
          <a:p>
            <a:pPr indent="0">
              <a:buNone/>
            </a:pPr>
            <a:r>
              <a:rPr lang="de-DE" dirty="0"/>
              <a:t>• die Glieder an diesem Leib stellen </a:t>
            </a:r>
            <a:endParaRPr lang="de-DE" dirty="0" smtClean="0"/>
          </a:p>
          <a:p>
            <a:pPr indent="0">
              <a:buNone/>
            </a:pPr>
            <a:r>
              <a:rPr lang="de-DE" dirty="0"/>
              <a:t>	</a:t>
            </a:r>
            <a:r>
              <a:rPr lang="de-DE" dirty="0" smtClean="0"/>
              <a:t>unterschiedlich gewertete </a:t>
            </a:r>
            <a:r>
              <a:rPr lang="de-DE" dirty="0"/>
              <a:t>Glieder </a:t>
            </a:r>
            <a:endParaRPr lang="de-DE" dirty="0" smtClean="0"/>
          </a:p>
          <a:p>
            <a:pPr indent="0">
              <a:buNone/>
            </a:pPr>
            <a:r>
              <a:rPr lang="de-DE" dirty="0"/>
              <a:t>	</a:t>
            </a:r>
            <a:r>
              <a:rPr lang="de-DE" dirty="0" smtClean="0"/>
              <a:t>der </a:t>
            </a:r>
            <a:r>
              <a:rPr lang="de-DE" dirty="0"/>
              <a:t>menschlichen </a:t>
            </a:r>
            <a:r>
              <a:rPr lang="de-DE" dirty="0" smtClean="0"/>
              <a:t>	Gemeinschaft </a:t>
            </a:r>
            <a:r>
              <a:rPr lang="de-DE" dirty="0"/>
              <a:t>dar; </a:t>
            </a:r>
            <a:endParaRPr lang="de-DE" dirty="0" smtClean="0"/>
          </a:p>
          <a:p>
            <a:pPr indent="0">
              <a:buNone/>
            </a:pPr>
            <a:endParaRPr lang="de-DE" dirty="0"/>
          </a:p>
          <a:p>
            <a:pPr indent="0">
              <a:buNone/>
            </a:pPr>
            <a:r>
              <a:rPr lang="de-DE" dirty="0"/>
              <a:t>• betont wird die Notwendigkeit </a:t>
            </a:r>
            <a:endParaRPr lang="de-DE" dirty="0" smtClean="0"/>
          </a:p>
          <a:p>
            <a:pPr indent="0">
              <a:buNone/>
            </a:pPr>
            <a:r>
              <a:rPr lang="de-DE" dirty="0"/>
              <a:t>	</a:t>
            </a:r>
            <a:r>
              <a:rPr lang="de-DE" dirty="0" smtClean="0"/>
              <a:t>des Zusammenspiels</a:t>
            </a:r>
            <a:r>
              <a:rPr lang="de-DE" dirty="0"/>
              <a:t>. </a:t>
            </a:r>
          </a:p>
          <a:p>
            <a:endParaRPr lang="de-DE" dirty="0"/>
          </a:p>
        </p:txBody>
      </p:sp>
    </p:spTree>
    <p:extLst>
      <p:ext uri="{BB962C8B-B14F-4D97-AF65-F5344CB8AC3E}">
        <p14:creationId xmlns:p14="http://schemas.microsoft.com/office/powerpoint/2010/main" val="54884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8229600" cy="1468016"/>
          </a:xfrm>
        </p:spPr>
        <p:txBody>
          <a:bodyPr>
            <a:normAutofit fontScale="90000"/>
          </a:bodyPr>
          <a:lstStyle/>
          <a:p>
            <a:r>
              <a:rPr lang="de-DE" dirty="0"/>
              <a:t>Unterschiede zu 1Kor 12: </a:t>
            </a:r>
            <a:br>
              <a:rPr lang="de-DE" dirty="0"/>
            </a:br>
            <a:endParaRPr lang="de-DE" dirty="0"/>
          </a:p>
        </p:txBody>
      </p:sp>
      <p:sp>
        <p:nvSpPr>
          <p:cNvPr id="3" name="Inhaltsplatzhalter 2"/>
          <p:cNvSpPr>
            <a:spLocks noGrp="1"/>
          </p:cNvSpPr>
          <p:nvPr>
            <p:ph idx="1"/>
          </p:nvPr>
        </p:nvSpPr>
        <p:spPr/>
        <p:txBody>
          <a:bodyPr>
            <a:normAutofit lnSpcReduction="10000"/>
          </a:bodyPr>
          <a:lstStyle/>
          <a:p>
            <a:pPr indent="0">
              <a:buNone/>
            </a:pPr>
            <a:r>
              <a:rPr lang="de-DE" dirty="0" smtClean="0"/>
              <a:t>• </a:t>
            </a:r>
            <a:r>
              <a:rPr lang="de-DE" dirty="0"/>
              <a:t>Die obige Fabel will die schwächeren Glieder der Gemeinschaft des römischen Staates davon </a:t>
            </a:r>
            <a:r>
              <a:rPr lang="de-DE" dirty="0" smtClean="0"/>
              <a:t>überzeugen</a:t>
            </a:r>
            <a:r>
              <a:rPr lang="de-DE" dirty="0"/>
              <a:t>, dass sie auf die herrschende Aristokratie angewiesen sind. Es gibt nur die Gegenüberstellung „Magen/übrige Glieder“. Paulus betont den </a:t>
            </a:r>
            <a:r>
              <a:rPr lang="de-DE" i="1" dirty="0"/>
              <a:t>notwendigen Beitrag jedes einzelnen Gliedes</a:t>
            </a:r>
            <a:r>
              <a:rPr lang="de-DE" dirty="0"/>
              <a:t>, damit der Leib überhaupt Leib sein kann. </a:t>
            </a:r>
          </a:p>
          <a:p>
            <a:pPr indent="0">
              <a:buNone/>
            </a:pPr>
            <a:r>
              <a:rPr lang="de-DE" dirty="0"/>
              <a:t>• Paulus legt den Akzent auf das gegenseitige </a:t>
            </a:r>
            <a:r>
              <a:rPr lang="de-DE" dirty="0" err="1"/>
              <a:t>Angewiesensein</a:t>
            </a:r>
            <a:r>
              <a:rPr lang="de-DE" dirty="0"/>
              <a:t> der </a:t>
            </a:r>
            <a:r>
              <a:rPr lang="de-DE" dirty="0" smtClean="0"/>
              <a:t>einzelnen </a:t>
            </a:r>
            <a:r>
              <a:rPr lang="de-DE" dirty="0"/>
              <a:t>Glieder des Leibes und dabei vor allem auf die schwächeren bzw. schwächer scheinenden Teile des Organismus (1Kor 12,22-24).</a:t>
            </a:r>
          </a:p>
          <a:p>
            <a:endParaRPr lang="de-DE" dirty="0"/>
          </a:p>
        </p:txBody>
      </p:sp>
    </p:spTree>
    <p:extLst>
      <p:ext uri="{BB962C8B-B14F-4D97-AF65-F5344CB8AC3E}">
        <p14:creationId xmlns:p14="http://schemas.microsoft.com/office/powerpoint/2010/main" val="2674221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980728"/>
            <a:ext cx="3561358" cy="4731874"/>
          </a:xfrm>
        </p:spPr>
      </p:pic>
    </p:spTree>
    <p:extLst>
      <p:ext uri="{BB962C8B-B14F-4D97-AF65-F5344CB8AC3E}">
        <p14:creationId xmlns:p14="http://schemas.microsoft.com/office/powerpoint/2010/main" val="4204670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93869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27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1</a:t>
            </a:r>
            <a:r>
              <a:rPr lang="de-DE" dirty="0" smtClean="0"/>
              <a:t>-10 n. Chr.</a:t>
            </a:r>
            <a:endParaRPr lang="de-DE" dirty="0"/>
          </a:p>
        </p:txBody>
      </p:sp>
      <p:sp>
        <p:nvSpPr>
          <p:cNvPr id="3" name="Inhaltsplatzhalter 2"/>
          <p:cNvSpPr>
            <a:spLocks noGrp="1"/>
          </p:cNvSpPr>
          <p:nvPr>
            <p:ph idx="1"/>
          </p:nvPr>
        </p:nvSpPr>
        <p:spPr/>
        <p:txBody>
          <a:bodyPr/>
          <a:lstStyle/>
          <a:p>
            <a:pPr indent="0">
              <a:buNone/>
            </a:pPr>
            <a:r>
              <a:rPr lang="de-DE" dirty="0"/>
              <a:t>Paulus wird als Saulus in Tarsus geboren. Er ist ein Kind strenggläubiger Eltern. Über seinen Vater hat er die doppelte "Staatsbürgerschaft" - und einen Doppelnamen: Als </a:t>
            </a:r>
            <a:r>
              <a:rPr lang="de-DE" dirty="0" err="1"/>
              <a:t>Benjaminit</a:t>
            </a:r>
            <a:r>
              <a:rPr lang="de-DE" dirty="0"/>
              <a:t> trägt er den Namen des jüdischen </a:t>
            </a:r>
            <a:r>
              <a:rPr lang="de-DE" dirty="0" err="1"/>
              <a:t>Königs</a:t>
            </a:r>
            <a:r>
              <a:rPr lang="de-DE" i="1" dirty="0" err="1"/>
              <a:t>Saul</a:t>
            </a:r>
            <a:r>
              <a:rPr lang="de-DE" dirty="0"/>
              <a:t> aus dem Stamm Benjamin und zusätzlich den lautverwandten Beinamen </a:t>
            </a:r>
            <a:r>
              <a:rPr lang="de-DE" i="1" dirty="0"/>
              <a:t>Paulus</a:t>
            </a:r>
            <a:r>
              <a:rPr lang="de-DE" dirty="0"/>
              <a:t> (= der Kleine). Saulus besitzt das Bürgerrecht von Tarsus und Rom.</a:t>
            </a:r>
          </a:p>
        </p:txBody>
      </p:sp>
    </p:spTree>
    <p:extLst>
      <p:ext uri="{BB962C8B-B14F-4D97-AF65-F5344CB8AC3E}">
        <p14:creationId xmlns:p14="http://schemas.microsoft.com/office/powerpoint/2010/main" val="3874018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85000" lnSpcReduction="20000"/>
          </a:bodyPr>
          <a:lstStyle/>
          <a:p>
            <a:endParaRPr lang="de-DE" dirty="0"/>
          </a:p>
          <a:p>
            <a:r>
              <a:rPr lang="de-DE" dirty="0"/>
              <a:t>Altar </a:t>
            </a:r>
            <a:r>
              <a:rPr lang="de-DE" dirty="0" smtClean="0"/>
              <a:t>&gt;</a:t>
            </a:r>
          </a:p>
          <a:p>
            <a:pPr indent="0">
              <a:buNone/>
            </a:pPr>
            <a:r>
              <a:rPr lang="de-DE" dirty="0" smtClean="0"/>
              <a:t>Kopf </a:t>
            </a:r>
            <a:r>
              <a:rPr lang="de-DE" dirty="0"/>
              <a:t>mit heiligem Geist</a:t>
            </a:r>
          </a:p>
          <a:p>
            <a:endParaRPr lang="de-DE" dirty="0"/>
          </a:p>
          <a:p>
            <a:r>
              <a:rPr lang="de-DE" dirty="0"/>
              <a:t>Altartisch, Opferung &gt; </a:t>
            </a:r>
            <a:endParaRPr lang="de-DE" dirty="0" smtClean="0"/>
          </a:p>
          <a:p>
            <a:pPr indent="0">
              <a:buNone/>
            </a:pPr>
            <a:r>
              <a:rPr lang="de-DE" dirty="0" smtClean="0"/>
              <a:t>Herz </a:t>
            </a:r>
            <a:r>
              <a:rPr lang="de-DE" dirty="0"/>
              <a:t>Christi</a:t>
            </a:r>
          </a:p>
          <a:p>
            <a:endParaRPr lang="de-DE" dirty="0"/>
          </a:p>
          <a:p>
            <a:r>
              <a:rPr lang="de-DE" dirty="0"/>
              <a:t>Kirchenschiff &gt; </a:t>
            </a:r>
            <a:endParaRPr lang="de-DE" dirty="0" smtClean="0"/>
          </a:p>
          <a:p>
            <a:pPr indent="0">
              <a:buNone/>
            </a:pPr>
            <a:r>
              <a:rPr lang="de-DE" dirty="0" smtClean="0"/>
              <a:t>die </a:t>
            </a:r>
            <a:r>
              <a:rPr lang="de-DE" dirty="0"/>
              <a:t>Gemeinde als der Leib Christi</a:t>
            </a:r>
          </a:p>
          <a:p>
            <a:endParaRPr lang="de-DE" dirty="0"/>
          </a:p>
          <a:p>
            <a:r>
              <a:rPr lang="de-DE" dirty="0"/>
              <a:t>Vorraum </a:t>
            </a:r>
            <a:endParaRPr lang="de-DE" dirty="0" smtClean="0"/>
          </a:p>
          <a:p>
            <a:pPr indent="0">
              <a:buNone/>
            </a:pPr>
            <a:r>
              <a:rPr lang="de-DE" dirty="0" smtClean="0"/>
              <a:t>(</a:t>
            </a:r>
            <a:r>
              <a:rPr lang="de-DE" dirty="0"/>
              <a:t>früher der Raum für Konvertiten) </a:t>
            </a:r>
            <a:r>
              <a:rPr lang="de-DE" dirty="0" smtClean="0"/>
              <a:t>&gt;</a:t>
            </a:r>
          </a:p>
          <a:p>
            <a:pPr indent="0">
              <a:buNone/>
            </a:pPr>
            <a:r>
              <a:rPr lang="de-DE" dirty="0" smtClean="0"/>
              <a:t>Füße</a:t>
            </a:r>
            <a:r>
              <a:rPr lang="de-DE" dirty="0"/>
              <a:t>, der unterste Bereich</a:t>
            </a:r>
          </a:p>
          <a:p>
            <a:endParaRPr lang="de-DE" dirty="0"/>
          </a:p>
          <a:p>
            <a:pPr indent="0">
              <a:buNone/>
            </a:pPr>
            <a:r>
              <a:rPr lang="de-DE"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04664"/>
            <a:ext cx="338983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998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209938"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750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32656"/>
            <a:ext cx="5740902" cy="599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936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24744"/>
          </a:xfrm>
        </p:spPr>
        <p:txBody>
          <a:bodyPr/>
          <a:lstStyle/>
          <a:p>
            <a:r>
              <a:rPr lang="de-DE" dirty="0" smtClean="0"/>
              <a:t>1 Kor 11</a:t>
            </a:r>
            <a:endParaRPr lang="de-DE" dirty="0"/>
          </a:p>
        </p:txBody>
      </p:sp>
      <p:sp>
        <p:nvSpPr>
          <p:cNvPr id="3" name="Inhaltsplatzhalter 2"/>
          <p:cNvSpPr>
            <a:spLocks noGrp="1"/>
          </p:cNvSpPr>
          <p:nvPr>
            <p:ph idx="1"/>
          </p:nvPr>
        </p:nvSpPr>
        <p:spPr>
          <a:xfrm>
            <a:off x="457200" y="1196752"/>
            <a:ext cx="8229600" cy="5472608"/>
          </a:xfrm>
        </p:spPr>
        <p:txBody>
          <a:bodyPr>
            <a:normAutofit fontScale="70000" lnSpcReduction="20000"/>
          </a:bodyPr>
          <a:lstStyle/>
          <a:p>
            <a:pPr indent="0">
              <a:buNone/>
            </a:pPr>
            <a:r>
              <a:rPr lang="de-DE" dirty="0" smtClean="0"/>
              <a:t>Nehmt </a:t>
            </a:r>
            <a:r>
              <a:rPr lang="de-DE" dirty="0"/>
              <a:t>mich zum Vorbild, so wie ich Christus zum Vorbild nehme</a:t>
            </a:r>
            <a:r>
              <a:rPr lang="de-DE" dirty="0" smtClean="0"/>
              <a:t>!</a:t>
            </a:r>
          </a:p>
          <a:p>
            <a:pPr indent="0">
              <a:buNone/>
            </a:pPr>
            <a:endParaRPr lang="de-DE" dirty="0"/>
          </a:p>
          <a:p>
            <a:pPr indent="0">
              <a:buNone/>
            </a:pPr>
            <a:r>
              <a:rPr lang="de-DE" b="1" dirty="0"/>
              <a:t>Vom Verhalten der Frauen beim Gottesdienst</a:t>
            </a:r>
          </a:p>
          <a:p>
            <a:pPr indent="0">
              <a:buNone/>
            </a:pPr>
            <a:r>
              <a:rPr lang="de-DE" dirty="0"/>
              <a:t>2 Ich muss euch dafür loben, dass ihr immer an mich denkt und die Anweisungen befolgt, die ich euch weitergegeben habe. </a:t>
            </a:r>
          </a:p>
          <a:p>
            <a:pPr indent="0">
              <a:buNone/>
            </a:pPr>
            <a:r>
              <a:rPr lang="de-DE" dirty="0"/>
              <a:t>3 Ich muss euch aber auch noch dies sagen: Jeder Mann ist unmittelbar Christus unterstellt, die Frau aber dem Mann; und Christus ist Gott unterstellt.</a:t>
            </a:r>
            <a:r>
              <a:rPr lang="de-DE" i="1" dirty="0"/>
              <a:t>1</a:t>
            </a:r>
            <a:r>
              <a:rPr lang="de-DE" dirty="0"/>
              <a:t> </a:t>
            </a:r>
          </a:p>
          <a:p>
            <a:pPr indent="0">
              <a:buNone/>
            </a:pPr>
            <a:r>
              <a:rPr lang="de-DE" dirty="0"/>
              <a:t>4 Ein Mann, der im Gottesdienst öffentlich betet oder Weisungen Gottes verkündet, entehrt sich selbst, wenn er dabei seinen Kopf bedeckt. </a:t>
            </a:r>
          </a:p>
          <a:p>
            <a:pPr indent="0">
              <a:buNone/>
            </a:pPr>
            <a:r>
              <a:rPr lang="de-DE" dirty="0"/>
              <a:t>5 Eine Frau, die im Gottesdienst öffentlich betet oder Weisungen Gottes verkündet, entehrt sich selbst, wenn sie dabei ihren Kopf nicht bedeckt. Es ist genauso, als ob sie kahl geschoren wäre.</a:t>
            </a:r>
          </a:p>
          <a:p>
            <a:pPr indent="0">
              <a:buNone/>
            </a:pPr>
            <a:r>
              <a:rPr lang="de-DE" dirty="0"/>
              <a:t>6 Wenn sie keine Kopfbedeckung trägt, kann sie sich gleich die Haare abschneiden lassen. Es ist doch eine Schande für eine Frau, sich die Haare abschneiden oder den Kopf kahl scheren zu lassen. Dann soll sie auch ihren Kopf verhüllen. </a:t>
            </a:r>
          </a:p>
          <a:p>
            <a:pPr indent="0">
              <a:buNone/>
            </a:pPr>
            <a:r>
              <a:rPr lang="de-DE" dirty="0"/>
              <a:t>7 Der Mann dagegen soll seinen Kopf nicht bedecken; denn der Mann ist das Abbild Gottes und spiegelt die Herrlichkeit Gottes wider. In der Frau spiegelt sich die Herrlichkeit des Mannes. </a:t>
            </a:r>
          </a:p>
        </p:txBody>
      </p:sp>
    </p:spTree>
    <p:extLst>
      <p:ext uri="{BB962C8B-B14F-4D97-AF65-F5344CB8AC3E}">
        <p14:creationId xmlns:p14="http://schemas.microsoft.com/office/powerpoint/2010/main" val="34884187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404664"/>
            <a:ext cx="8229600" cy="6048672"/>
          </a:xfrm>
        </p:spPr>
        <p:txBody>
          <a:bodyPr>
            <a:normAutofit fontScale="77500" lnSpcReduction="20000"/>
          </a:bodyPr>
          <a:lstStyle/>
          <a:p>
            <a:pPr indent="0">
              <a:buNone/>
            </a:pPr>
            <a:r>
              <a:rPr lang="de-DE" dirty="0"/>
              <a:t>8 Der Mann wurde nicht aus der Frau geschaffen, sondern die Frau aus dem Mann. </a:t>
            </a:r>
          </a:p>
          <a:p>
            <a:pPr indent="0">
              <a:buNone/>
            </a:pPr>
            <a:r>
              <a:rPr lang="de-DE" dirty="0"/>
              <a:t>9 Der Mann wurde auch nicht für die Frau geschaffen, wohl aber die Frau für den Mann.</a:t>
            </a:r>
          </a:p>
          <a:p>
            <a:pPr indent="0">
              <a:buNone/>
            </a:pPr>
            <a:r>
              <a:rPr lang="de-DE" dirty="0"/>
              <a:t>10 Deshalb muss die Frau ein Zeichen der Unterordnung und zugleich der Bevollmächtigung auf dem Kopf tragen. Damit genügt sie der Ordnung, über die die Engel wachen.</a:t>
            </a:r>
            <a:r>
              <a:rPr lang="de-DE" i="1" dirty="0"/>
              <a:t>2</a:t>
            </a:r>
            <a:r>
              <a:rPr lang="de-DE" dirty="0"/>
              <a:t> </a:t>
            </a:r>
          </a:p>
          <a:p>
            <a:pPr indent="0">
              <a:buNone/>
            </a:pPr>
            <a:r>
              <a:rPr lang="de-DE" dirty="0"/>
              <a:t>11 Vor dem Herrn gibt es jedoch die Frau nicht ohne den Mann und den Mann nicht ohne die Frau. </a:t>
            </a:r>
          </a:p>
          <a:p>
            <a:pPr indent="0">
              <a:buNone/>
            </a:pPr>
            <a:r>
              <a:rPr lang="de-DE" dirty="0"/>
              <a:t>12 Zwar wurde die Frau aus dem Mann geschaffen; aber der Mann wird von der Frau geboren. Und beide kommen von Gott, der alles geschaffen hat. </a:t>
            </a:r>
          </a:p>
          <a:p>
            <a:pPr indent="0">
              <a:buNone/>
            </a:pPr>
            <a:r>
              <a:rPr lang="de-DE" dirty="0"/>
              <a:t>13 Urteilt selbst: Gehört es sich für eine Frau, im Gottesdienst ein Gebet zu sprechen, ohne dass sie eine Kopfbedeckung trägt? </a:t>
            </a:r>
          </a:p>
          <a:p>
            <a:pPr indent="0">
              <a:buNone/>
            </a:pPr>
            <a:r>
              <a:rPr lang="de-DE" dirty="0"/>
              <a:t>14 Schon die Natur lehrt euch, dass langes Haar für den Mann eine Schande ist, </a:t>
            </a:r>
          </a:p>
          <a:p>
            <a:pPr indent="0">
              <a:buNone/>
            </a:pPr>
            <a:r>
              <a:rPr lang="de-DE" dirty="0"/>
              <a:t>15 aber eine Ehre für die Frau. Die Frau hat langes Haar erhalten, um sich zu verhüllen. </a:t>
            </a:r>
          </a:p>
          <a:p>
            <a:pPr indent="0">
              <a:buNone/>
            </a:pPr>
            <a:r>
              <a:rPr lang="de-DE" dirty="0"/>
              <a:t>16 Falls aber jemand mit mir darüber streiten möchte, kann ich nur eines sagen: Weder ich noch die Gemeinden Gottes kennen eine andere Sitte im Gottesdienst.</a:t>
            </a:r>
          </a:p>
          <a:p>
            <a:endParaRPr lang="de-DE" dirty="0"/>
          </a:p>
          <a:p>
            <a:endParaRPr lang="de-DE" dirty="0"/>
          </a:p>
        </p:txBody>
      </p:sp>
    </p:spTree>
    <p:extLst>
      <p:ext uri="{BB962C8B-B14F-4D97-AF65-F5344CB8AC3E}">
        <p14:creationId xmlns:p14="http://schemas.microsoft.com/office/powerpoint/2010/main" val="3372802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332656"/>
            <a:ext cx="8229600" cy="6192688"/>
          </a:xfrm>
        </p:spPr>
        <p:txBody>
          <a:bodyPr>
            <a:normAutofit fontScale="62500" lnSpcReduction="20000"/>
          </a:bodyPr>
          <a:lstStyle/>
          <a:p>
            <a:endParaRPr lang="de-DE" b="1" dirty="0" smtClean="0"/>
          </a:p>
          <a:p>
            <a:pPr indent="0">
              <a:buNone/>
            </a:pPr>
            <a:r>
              <a:rPr lang="de-DE" b="1" dirty="0" smtClean="0"/>
              <a:t>Wie </a:t>
            </a:r>
            <a:r>
              <a:rPr lang="de-DE" b="1" dirty="0"/>
              <a:t>das Mahl des Herrn gefeiert werden soll</a:t>
            </a:r>
          </a:p>
          <a:p>
            <a:pPr indent="0">
              <a:buNone/>
            </a:pPr>
            <a:r>
              <a:rPr lang="de-DE" dirty="0" smtClean="0"/>
              <a:t>17</a:t>
            </a:r>
            <a:r>
              <a:rPr lang="de-DE" dirty="0"/>
              <a:t> Wenn ich schon einmal Anweisungen gebe: Ich kann es nicht loben, dass eure Gemeindeversammlungen den Aufbau der Gemeinde nicht fördern, sondern beeinträchtigen. </a:t>
            </a:r>
          </a:p>
          <a:p>
            <a:pPr indent="0">
              <a:buNone/>
            </a:pPr>
            <a:r>
              <a:rPr lang="de-DE" dirty="0"/>
              <a:t>18 </a:t>
            </a:r>
            <a:r>
              <a:rPr lang="de-DE" dirty="0" smtClean="0"/>
              <a:t>Erstens</a:t>
            </a:r>
            <a:r>
              <a:rPr lang="de-DE" dirty="0"/>
              <a:t> wurde mir berichtet, dass es unter euch Spaltungen gibt,</a:t>
            </a:r>
            <a:r>
              <a:rPr lang="de-DE" i="1" dirty="0"/>
              <a:t>4</a:t>
            </a:r>
            <a:r>
              <a:rPr lang="de-DE" dirty="0"/>
              <a:t> wenn ihr zusammenkommt. Ich glaube, dass dies mindestens teilweise zutrifft. </a:t>
            </a:r>
          </a:p>
          <a:p>
            <a:pPr indent="0">
              <a:buNone/>
            </a:pPr>
            <a:r>
              <a:rPr lang="de-DE" dirty="0"/>
              <a:t>19 Es muss ja auch zu Spaltungen unter euch kommen, damit offenbar wird, wer sich bei euch im Glauben bewährt. </a:t>
            </a:r>
          </a:p>
          <a:p>
            <a:pPr indent="0">
              <a:buNone/>
            </a:pPr>
            <a:r>
              <a:rPr lang="de-DE" dirty="0"/>
              <a:t>20 Wenn ihr zusammenkommt, feiert ihr in Wirklichkeit gar nicht das Mahl des Herrn. </a:t>
            </a:r>
          </a:p>
          <a:p>
            <a:pPr indent="0">
              <a:buNone/>
            </a:pPr>
            <a:r>
              <a:rPr lang="de-DE" dirty="0"/>
              <a:t>21 Denn bevor das gemeinsame Mahl beginnt, fangen die Anwesenden schon einmal an zu essen, was sie mitgebracht haben; und wenn dann die später Kommenden hungrig eintreffen, sind die Ersten schon </a:t>
            </a:r>
            <a:r>
              <a:rPr lang="de-DE" dirty="0" smtClean="0"/>
              <a:t>betrunken.</a:t>
            </a:r>
            <a:endParaRPr lang="de-DE" dirty="0"/>
          </a:p>
          <a:p>
            <a:pPr indent="0">
              <a:buNone/>
            </a:pPr>
            <a:r>
              <a:rPr lang="de-DE" dirty="0"/>
              <a:t>22 Könnt ihr denn nicht zu Hause essen und trinken? Oder verachtet ihr die Gemeinde Gottes und wollt die unter euch beschämen, die nichts haben? Was soll ich dazu sagen? Soll ich euch loben? In diesem Punkt lobe ich euch nicht! </a:t>
            </a:r>
          </a:p>
          <a:p>
            <a:pPr indent="0">
              <a:buNone/>
            </a:pPr>
            <a:r>
              <a:rPr lang="de-DE" dirty="0"/>
              <a:t>23 Ich nämlich habe als Überlieferung, die vom Herrn kommt, empfangen, was ich euch weitergegeben habe: In der Nacht, in der Jesus, der Herr, ausgeliefert wurde, nahm er Brot, </a:t>
            </a:r>
          </a:p>
          <a:p>
            <a:pPr indent="0">
              <a:buNone/>
            </a:pPr>
            <a:r>
              <a:rPr lang="de-DE" dirty="0"/>
              <a:t>24 sprach darüber das Dankgebet, brach es in Stücke und sagte: »Das ist mein Leib, der für euch geopfert wird. Tut das immer wieder, damit unter euch gegenwärtig ist, was ich für euch getan habe</a:t>
            </a:r>
            <a:r>
              <a:rPr lang="de-DE" dirty="0" smtClean="0"/>
              <a:t>!«</a:t>
            </a:r>
            <a:endParaRPr lang="de-DE" dirty="0"/>
          </a:p>
          <a:p>
            <a:pPr indent="0">
              <a:buNone/>
            </a:pPr>
            <a:r>
              <a:rPr lang="de-DE" dirty="0"/>
              <a:t>25 Ebenso nahm er nach dem Essen den Becher und sagte: »Dieser Becher ist Gottes neuer Bund, der durch mein Blut in Kraft gesetzt wird. Tut das, sooft ihr von ihm trinkt, damit unter euch gegenwärtig ist, was ich für euch getan habe!« </a:t>
            </a:r>
          </a:p>
        </p:txBody>
      </p:sp>
    </p:spTree>
    <p:extLst>
      <p:ext uri="{BB962C8B-B14F-4D97-AF65-F5344CB8AC3E}">
        <p14:creationId xmlns:p14="http://schemas.microsoft.com/office/powerpoint/2010/main" val="3401512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548680"/>
            <a:ext cx="8229600" cy="5577483"/>
          </a:xfrm>
        </p:spPr>
        <p:txBody>
          <a:bodyPr>
            <a:normAutofit fontScale="70000" lnSpcReduction="20000"/>
          </a:bodyPr>
          <a:lstStyle/>
          <a:p>
            <a:pPr indent="0">
              <a:buNone/>
            </a:pPr>
            <a:r>
              <a:rPr lang="de-DE" dirty="0"/>
              <a:t>26 Jedes Mal also, wenn ihr dieses Brot esst und von diesem Becher trinkt, verkündet ihr damit die Rettung, die durch den Tod des Herrn geschehen ist, bis er wiederkommt. </a:t>
            </a:r>
          </a:p>
          <a:p>
            <a:pPr indent="0">
              <a:buNone/>
            </a:pPr>
            <a:r>
              <a:rPr lang="de-DE" dirty="0"/>
              <a:t>27 Wer daher auf unwürdige Weise</a:t>
            </a:r>
            <a:r>
              <a:rPr lang="de-DE" i="1" dirty="0"/>
              <a:t>7</a:t>
            </a:r>
            <a:r>
              <a:rPr lang="de-DE" dirty="0"/>
              <a:t> das Brot des Herrn isst und von seinem Becher trinkt, macht sich am Leib und am Blut des Herrn schuldig. </a:t>
            </a:r>
          </a:p>
          <a:p>
            <a:pPr indent="0">
              <a:buNone/>
            </a:pPr>
            <a:r>
              <a:rPr lang="de-DE" dirty="0"/>
              <a:t>28 Darum sollt ihr euch prüfen, bevor ihr das Brot esst und von dem Becher trinkt. </a:t>
            </a:r>
          </a:p>
          <a:p>
            <a:pPr indent="0">
              <a:buNone/>
            </a:pPr>
            <a:r>
              <a:rPr lang="de-DE" dirty="0"/>
              <a:t>29 Denn wenn ihr esst und trinkt ohne Rücksicht darauf, dass ihr es mit dem Leib des Herrn zu tun habt,</a:t>
            </a:r>
            <a:r>
              <a:rPr lang="de-DE" i="1" dirty="0"/>
              <a:t>8</a:t>
            </a:r>
            <a:r>
              <a:rPr lang="de-DE" dirty="0"/>
              <a:t> zieht ihr euch durch euer Essen und Trinken Gottes Strafgericht zu. </a:t>
            </a:r>
          </a:p>
          <a:p>
            <a:pPr indent="0">
              <a:buNone/>
            </a:pPr>
            <a:r>
              <a:rPr lang="de-DE" dirty="0"/>
              <a:t>30 Das ist ja auch der Grund, weshalb viele von euch schwach und krank sind und nicht wenige sind sogar gestorben. </a:t>
            </a:r>
          </a:p>
          <a:p>
            <a:pPr indent="0">
              <a:buNone/>
            </a:pPr>
            <a:r>
              <a:rPr lang="de-DE" dirty="0"/>
              <a:t>31 Wenn wir uns selbst zur Rechenschaft ziehen würden, müsste der Herr uns nicht auf diese Weise richten. </a:t>
            </a:r>
          </a:p>
          <a:p>
            <a:pPr indent="0">
              <a:buNone/>
            </a:pPr>
            <a:r>
              <a:rPr lang="de-DE" dirty="0"/>
              <a:t>32 Wenn er es aber tut, dann geschieht es, um uns zurechtzuweisen, damit wir nicht im letzten Gericht zusammen mit der ungläubigen Welt verurteilt werden. </a:t>
            </a:r>
          </a:p>
          <a:p>
            <a:pPr indent="0">
              <a:buNone/>
            </a:pPr>
            <a:r>
              <a:rPr lang="de-DE" dirty="0"/>
              <a:t>33 Meine Brüder und Schwestern,</a:t>
            </a:r>
            <a:r>
              <a:rPr lang="de-DE" i="1" dirty="0"/>
              <a:t>9</a:t>
            </a:r>
            <a:r>
              <a:rPr lang="de-DE" dirty="0"/>
              <a:t> wenn ihr also zusammenkommt, um das Mahl des Herrn zu feiern, dann wartet aufeinander. </a:t>
            </a:r>
          </a:p>
          <a:p>
            <a:pPr indent="0">
              <a:buNone/>
            </a:pPr>
            <a:r>
              <a:rPr lang="de-DE" dirty="0"/>
              <a:t>34 Wer zu großen Hunger hat, soll vorher zu Hause essen. Sonst bringen eure Versammlungen euch nur Bestrafung ein. Alles Weitere werde ich regeln, wenn ich komme.</a:t>
            </a:r>
          </a:p>
          <a:p>
            <a:endParaRPr lang="de-DE" dirty="0"/>
          </a:p>
          <a:p>
            <a:endParaRPr lang="de-DE" dirty="0"/>
          </a:p>
        </p:txBody>
      </p:sp>
    </p:spTree>
    <p:extLst>
      <p:ext uri="{BB962C8B-B14F-4D97-AF65-F5344CB8AC3E}">
        <p14:creationId xmlns:p14="http://schemas.microsoft.com/office/powerpoint/2010/main" val="20445938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Kor 12</a:t>
            </a:r>
            <a:endParaRPr lang="de-DE" dirty="0"/>
          </a:p>
        </p:txBody>
      </p:sp>
      <p:sp>
        <p:nvSpPr>
          <p:cNvPr id="3" name="Inhaltsplatzhalter 2"/>
          <p:cNvSpPr>
            <a:spLocks noGrp="1"/>
          </p:cNvSpPr>
          <p:nvPr>
            <p:ph idx="1"/>
          </p:nvPr>
        </p:nvSpPr>
        <p:spPr/>
        <p:txBody>
          <a:bodyPr>
            <a:normAutofit fontScale="55000" lnSpcReduction="20000"/>
          </a:bodyPr>
          <a:lstStyle/>
          <a:p>
            <a:pPr indent="0">
              <a:buNone/>
            </a:pPr>
            <a:endParaRPr lang="de-DE" dirty="0" smtClean="0"/>
          </a:p>
          <a:p>
            <a:pPr indent="0" rtl="0">
              <a:buNone/>
            </a:pPr>
            <a:r>
              <a:rPr lang="de-DE" dirty="0"/>
              <a:t>1 Brüder und Schwestern! Ich komme nun zu den Fähigkeiten, die der Geist Gottes schenkt, und sage euch, was ihr darüber wissen müsst. </a:t>
            </a:r>
          </a:p>
          <a:p>
            <a:pPr indent="0" rtl="0">
              <a:buNone/>
            </a:pPr>
            <a:r>
              <a:rPr lang="de-DE" dirty="0"/>
              <a:t>2 Ihr erinnert euch: Als ihr noch Ungläubige wart, seid ihr vor den stummen Götzen in Ekstase </a:t>
            </a:r>
            <a:r>
              <a:rPr lang="de-DE" dirty="0" smtClean="0"/>
              <a:t>geraten.</a:t>
            </a:r>
            <a:endParaRPr lang="de-DE" dirty="0"/>
          </a:p>
          <a:p>
            <a:pPr indent="0" rtl="0">
              <a:buNone/>
            </a:pPr>
            <a:r>
              <a:rPr lang="de-DE" dirty="0"/>
              <a:t>3 Darum muss ich euch vor allem eines sagen: Wenn Gottes Geist von einem Menschen Besitz ergriffen hat, kann dieser nicht sagen: »Jesus sei verflucht!« Umgekehrt kann niemand sagen: »Jesus ist der Herr!«, wenn nicht der Heilige Geist in ihm wirkt. </a:t>
            </a:r>
          </a:p>
          <a:p>
            <a:pPr indent="0" rtl="0">
              <a:buNone/>
            </a:pPr>
            <a:r>
              <a:rPr lang="de-DE" dirty="0"/>
              <a:t>4 Es gibt verschiedene Gaben, doch ein und derselbe Geist teilt sie zu. </a:t>
            </a:r>
          </a:p>
          <a:p>
            <a:pPr indent="0" rtl="0">
              <a:buNone/>
            </a:pPr>
            <a:r>
              <a:rPr lang="de-DE" dirty="0"/>
              <a:t>5 Es gibt verschiedene Dienste, doch ein und derselbe Herr macht dazu fähig. </a:t>
            </a:r>
          </a:p>
          <a:p>
            <a:pPr indent="0" rtl="0">
              <a:buNone/>
            </a:pPr>
            <a:r>
              <a:rPr lang="de-DE" dirty="0"/>
              <a:t>6 Es gibt verschiedene Wunderkräfte, doch ein und derselbe Gott schenkt sie – er, der alles in allen wirkt</a:t>
            </a:r>
            <a:r>
              <a:rPr lang="de-DE" dirty="0" smtClean="0"/>
              <a:t>.</a:t>
            </a:r>
            <a:r>
              <a:rPr lang="de-DE" dirty="0"/>
              <a:t> </a:t>
            </a:r>
          </a:p>
          <a:p>
            <a:pPr indent="0" rtl="0">
              <a:buNone/>
            </a:pPr>
            <a:r>
              <a:rPr lang="de-DE" dirty="0"/>
              <a:t>7 Doch an jedem und jeder in der Gemeinde zeigt der Heilige Geist seine Wirkung in der Weise und mit dem Ziel, dass alle etwas davon haben. </a:t>
            </a:r>
          </a:p>
          <a:p>
            <a:pPr indent="0" rtl="0">
              <a:buNone/>
            </a:pPr>
            <a:r>
              <a:rPr lang="de-DE" dirty="0"/>
              <a:t>8 Die einen befähigt der Geist dazu, Gottes weisheitsvolle Pläne zu enthüllen; andere lässt er erkennen, was in einer schwierigen Lage getan werden soll. </a:t>
            </a:r>
          </a:p>
          <a:p>
            <a:pPr indent="0" rtl="0">
              <a:buNone/>
            </a:pPr>
            <a:r>
              <a:rPr lang="de-DE" dirty="0"/>
              <a:t>9 Derselbe Geist gibt den einen besondere Glaubenskraft und den anderen die Kraft, zu heilen. </a:t>
            </a:r>
          </a:p>
          <a:p>
            <a:pPr indent="0" rtl="0">
              <a:buNone/>
            </a:pPr>
            <a:r>
              <a:rPr lang="de-DE" dirty="0"/>
              <a:t>10 Der Geist ermächtigt die einen, Wunder zu tun; andere macht er fähig, Weisungen Gottes zu verkünden. Wieder andere können unterscheiden, was aus dem Geist Gottes kommt und was nicht. Die einen befähigt der Geist, in unbekannten Sprachen zu reden; anderen gibt er die Fähigkeit, das Gesagte zu </a:t>
            </a:r>
            <a:r>
              <a:rPr lang="de-DE" dirty="0" smtClean="0"/>
              <a:t>deuten.</a:t>
            </a:r>
            <a:endParaRPr lang="de-DE" dirty="0"/>
          </a:p>
          <a:p>
            <a:pPr indent="0" rtl="0">
              <a:buNone/>
            </a:pPr>
            <a:r>
              <a:rPr lang="de-DE" dirty="0"/>
              <a:t>11 Aber das alles bewirkt ein und derselbe Geist. So wie er es will, teilt er jedem und jeder in der Gemeinde die eigene Fähigkeit zu</a:t>
            </a:r>
            <a:r>
              <a:rPr lang="de-DE" dirty="0" smtClean="0"/>
              <a:t>.</a:t>
            </a:r>
            <a:endParaRPr lang="de-DE" dirty="0"/>
          </a:p>
        </p:txBody>
      </p:sp>
    </p:spTree>
    <p:extLst>
      <p:ext uri="{BB962C8B-B14F-4D97-AF65-F5344CB8AC3E}">
        <p14:creationId xmlns:p14="http://schemas.microsoft.com/office/powerpoint/2010/main" val="23221999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Kor 12,12</a:t>
            </a:r>
            <a:endParaRPr lang="de-DE" dirty="0"/>
          </a:p>
        </p:txBody>
      </p:sp>
      <p:sp>
        <p:nvSpPr>
          <p:cNvPr id="3" name="Inhaltsplatzhalter 2"/>
          <p:cNvSpPr>
            <a:spLocks noGrp="1"/>
          </p:cNvSpPr>
          <p:nvPr>
            <p:ph idx="1"/>
          </p:nvPr>
        </p:nvSpPr>
        <p:spPr>
          <a:xfrm>
            <a:off x="457200" y="1124744"/>
            <a:ext cx="8229600" cy="5472608"/>
          </a:xfrm>
        </p:spPr>
        <p:txBody>
          <a:bodyPr>
            <a:normAutofit fontScale="77500" lnSpcReduction="20000"/>
          </a:bodyPr>
          <a:lstStyle/>
          <a:p>
            <a:pPr rtl="0"/>
            <a:endParaRPr lang="de-DE" b="1" dirty="0"/>
          </a:p>
          <a:p>
            <a:pPr indent="0" rtl="0">
              <a:buNone/>
            </a:pPr>
            <a:r>
              <a:rPr lang="de-DE" dirty="0"/>
              <a:t>12 Der Körper des Menschen ist einer und besteht doch aus vielen Teilen. Aber all die vielen Teile gehören zusammen und bilden einen unteilbaren Organismus. So ist es auch mit Christus: mit der Gemeinde, die sein Leib </a:t>
            </a:r>
            <a:r>
              <a:rPr lang="de-DE" dirty="0" smtClean="0"/>
              <a:t>ist.</a:t>
            </a:r>
            <a:endParaRPr lang="de-DE" dirty="0"/>
          </a:p>
          <a:p>
            <a:pPr indent="0" rtl="0">
              <a:buNone/>
            </a:pPr>
            <a:r>
              <a:rPr lang="de-DE" dirty="0"/>
              <a:t>13 Denn wir alle, Juden wie Griechen, Menschen im Sklavenstand wie Freie, sind in der Taufe durch denselben Geist in den einen Leib, in Christus, eingegliedert und auch alle mit demselben Geist erfüllt worden. </a:t>
            </a:r>
          </a:p>
          <a:p>
            <a:pPr indent="0" rtl="0">
              <a:buNone/>
            </a:pPr>
            <a:r>
              <a:rPr lang="de-DE" dirty="0"/>
              <a:t>14 Ein Körper besteht nicht aus einem einzigen Teil, sondern aus vielen Teilen. </a:t>
            </a:r>
          </a:p>
          <a:p>
            <a:pPr indent="0" rtl="0">
              <a:buNone/>
            </a:pPr>
            <a:r>
              <a:rPr lang="de-DE" dirty="0"/>
              <a:t>15 Wenn der Fuß erklärt: »Ich gehöre nicht zum Leib, weil ich nicht die Hand bin« – hört er damit auf, ein Teil des Körpers zu sein? </a:t>
            </a:r>
          </a:p>
          <a:p>
            <a:pPr indent="0" rtl="0">
              <a:buNone/>
            </a:pPr>
            <a:r>
              <a:rPr lang="de-DE" dirty="0"/>
              <a:t>16 Oder wenn das Ohr erklärt: »Ich gehöre nicht zum Leib, weil ich nicht das Auge bin« – hört es damit auf, ein Teil des Körpers zu sein? </a:t>
            </a:r>
          </a:p>
          <a:p>
            <a:pPr indent="0" rtl="0">
              <a:buNone/>
            </a:pPr>
            <a:r>
              <a:rPr lang="de-DE" dirty="0"/>
              <a:t>17 Wie könnte ein Mensch hören, wenn er nur aus Augen bestünde? Wie könnte er riechen, wenn er nur aus Ohren bestünde? </a:t>
            </a:r>
          </a:p>
          <a:p>
            <a:pPr indent="0" rtl="0">
              <a:buNone/>
            </a:pPr>
            <a:r>
              <a:rPr lang="de-DE" dirty="0"/>
              <a:t>18 Nun aber hat Gott im Körper viele Teile geschaffen und hat jedem Teil seinen Platz zugewiesen, so wie er es gewollt hat. </a:t>
            </a:r>
          </a:p>
          <a:p>
            <a:pPr indent="0" rtl="0">
              <a:buNone/>
            </a:pPr>
            <a:r>
              <a:rPr lang="de-DE" dirty="0"/>
              <a:t>19 Wenn alles nur ein einzelner Teil wäre, wo bliebe da der Leib? </a:t>
            </a:r>
          </a:p>
        </p:txBody>
      </p:sp>
    </p:spTree>
    <p:extLst>
      <p:ext uri="{BB962C8B-B14F-4D97-AF65-F5344CB8AC3E}">
        <p14:creationId xmlns:p14="http://schemas.microsoft.com/office/powerpoint/2010/main" val="4036471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pPr indent="0" rtl="0">
              <a:buNone/>
            </a:pPr>
            <a:r>
              <a:rPr lang="de-DE" b="1" dirty="0"/>
              <a:t>Nichts geht über die Liebe (Das »Hohelied der Liebe«)</a:t>
            </a:r>
          </a:p>
          <a:p>
            <a:pPr indent="0" rtl="0">
              <a:buNone/>
            </a:pPr>
            <a:r>
              <a:rPr lang="de-DE" dirty="0"/>
              <a:t>31 Bemüht euch aber um die höheren Geistesgaben! Ich zeige euch jetzt etwas, das noch weit wichtiger ist als alle diese Fähigkeiten.</a:t>
            </a:r>
          </a:p>
          <a:p>
            <a:endParaRPr lang="de-DE" dirty="0"/>
          </a:p>
        </p:txBody>
      </p:sp>
    </p:spTree>
    <p:extLst>
      <p:ext uri="{BB962C8B-B14F-4D97-AF65-F5344CB8AC3E}">
        <p14:creationId xmlns:p14="http://schemas.microsoft.com/office/powerpoint/2010/main" val="398762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332656"/>
            <a:ext cx="8229600" cy="5793507"/>
          </a:xfrm>
        </p:spPr>
        <p:txBody>
          <a:bodyPr/>
          <a:lstStyle/>
          <a:p>
            <a:pPr indent="0">
              <a:buNone/>
            </a:pPr>
            <a:r>
              <a:rPr lang="de-DE" dirty="0" smtClean="0"/>
              <a:t>10-32	Saulus </a:t>
            </a:r>
            <a:r>
              <a:rPr lang="de-DE" dirty="0"/>
              <a:t>lebt in Jerusalem; dort wird er zum </a:t>
            </a:r>
            <a:r>
              <a:rPr lang="de-DE" dirty="0" smtClean="0"/>
              <a:t>	Zeltmacher </a:t>
            </a:r>
            <a:r>
              <a:rPr lang="de-DE" dirty="0"/>
              <a:t>bzw. Sattler ausgebildet</a:t>
            </a:r>
            <a:r>
              <a:rPr lang="de-DE" dirty="0" smtClean="0"/>
              <a:t>.</a:t>
            </a:r>
          </a:p>
          <a:p>
            <a:pPr indent="0">
              <a:buNone/>
            </a:pPr>
            <a:r>
              <a:rPr lang="de-DE" dirty="0" smtClean="0">
                <a:solidFill>
                  <a:schemeClr val="tx1">
                    <a:lumMod val="65000"/>
                    <a:lumOff val="35000"/>
                  </a:schemeClr>
                </a:solidFill>
              </a:rPr>
              <a:t>25</a:t>
            </a:r>
            <a:r>
              <a:rPr lang="de-DE" dirty="0" smtClean="0"/>
              <a:t>-32	Ausbildung </a:t>
            </a:r>
            <a:r>
              <a:rPr lang="de-DE" dirty="0"/>
              <a:t>zum pharisäischen Schriftgelehrten </a:t>
            </a:r>
            <a:r>
              <a:rPr lang="de-DE" dirty="0" smtClean="0"/>
              <a:t>	bei </a:t>
            </a:r>
            <a:r>
              <a:rPr lang="de-DE" dirty="0"/>
              <a:t>Rabbi </a:t>
            </a:r>
            <a:r>
              <a:rPr lang="de-DE" dirty="0" err="1"/>
              <a:t>Gamliel</a:t>
            </a:r>
            <a:r>
              <a:rPr lang="de-DE" dirty="0"/>
              <a:t> I. in Jerusalem</a:t>
            </a:r>
            <a:r>
              <a:rPr lang="de-DE" dirty="0" smtClean="0"/>
              <a:t>.</a:t>
            </a:r>
          </a:p>
          <a:p>
            <a:pPr indent="0">
              <a:buNone/>
            </a:pPr>
            <a:endParaRPr lang="de-DE"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20888"/>
            <a:ext cx="3072011" cy="37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4355976" y="2967335"/>
            <a:ext cx="2502024" cy="1754326"/>
          </a:xfrm>
          <a:prstGeom prst="rect">
            <a:avLst/>
          </a:prstGeom>
        </p:spPr>
        <p:txBody>
          <a:bodyPr wrap="square">
            <a:spAutoFit/>
          </a:bodyPr>
          <a:lstStyle/>
          <a:p>
            <a:r>
              <a:rPr lang="de-DE" dirty="0"/>
              <a:t>Älteste bekannte Darstellung, 2. Hälfte des 3. Jahrhunderts, entdeckt im Jahr 2009 in den </a:t>
            </a:r>
            <a:r>
              <a:rPr lang="de-DE" dirty="0">
                <a:hlinkClick r:id="rId3"/>
              </a:rPr>
              <a:t>Katakomben der </a:t>
            </a:r>
            <a:r>
              <a:rPr lang="de-DE" dirty="0" err="1">
                <a:hlinkClick r:id="rId3"/>
              </a:rPr>
              <a:t>Tecla</a:t>
            </a:r>
            <a:r>
              <a:rPr lang="de-DE" dirty="0"/>
              <a:t> in Rom  </a:t>
            </a:r>
          </a:p>
        </p:txBody>
      </p:sp>
    </p:spTree>
    <p:extLst>
      <p:ext uri="{BB962C8B-B14F-4D97-AF65-F5344CB8AC3E}">
        <p14:creationId xmlns:p14="http://schemas.microsoft.com/office/powerpoint/2010/main" val="898425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Kor 13</a:t>
            </a:r>
            <a:endParaRPr lang="de-DE" dirty="0"/>
          </a:p>
        </p:txBody>
      </p:sp>
      <p:sp>
        <p:nvSpPr>
          <p:cNvPr id="3" name="Inhaltsplatzhalter 2"/>
          <p:cNvSpPr>
            <a:spLocks noGrp="1"/>
          </p:cNvSpPr>
          <p:nvPr>
            <p:ph idx="1"/>
          </p:nvPr>
        </p:nvSpPr>
        <p:spPr>
          <a:xfrm>
            <a:off x="457200" y="1412776"/>
            <a:ext cx="8229600" cy="5184576"/>
          </a:xfrm>
        </p:spPr>
        <p:txBody>
          <a:bodyPr>
            <a:normAutofit fontScale="77500" lnSpcReduction="20000"/>
          </a:bodyPr>
          <a:lstStyle/>
          <a:p>
            <a:pPr indent="0">
              <a:buNone/>
            </a:pPr>
            <a:r>
              <a:rPr lang="de-DE" dirty="0" smtClean="0"/>
              <a:t>1Wenn </a:t>
            </a:r>
            <a:r>
              <a:rPr lang="de-DE" dirty="0"/>
              <a:t>ich die Sprachen aller Menschen spreche und sogar die Sprache der </a:t>
            </a:r>
            <a:r>
              <a:rPr lang="de-DE" dirty="0" smtClean="0"/>
              <a:t>Engel,</a:t>
            </a:r>
            <a:r>
              <a:rPr lang="de-DE" i="1" dirty="0"/>
              <a:t> </a:t>
            </a:r>
            <a:r>
              <a:rPr lang="de-DE" dirty="0" smtClean="0"/>
              <a:t>aber </a:t>
            </a:r>
            <a:r>
              <a:rPr lang="de-DE" dirty="0"/>
              <a:t>ich habe keine Liebe </a:t>
            </a:r>
            <a:r>
              <a:rPr lang="de-DE" dirty="0" smtClean="0"/>
              <a:t>–</a:t>
            </a:r>
            <a:r>
              <a:rPr lang="de-DE" i="1" dirty="0"/>
              <a:t> </a:t>
            </a:r>
            <a:r>
              <a:rPr lang="de-DE" dirty="0" smtClean="0"/>
              <a:t>dann </a:t>
            </a:r>
            <a:r>
              <a:rPr lang="de-DE" dirty="0"/>
              <a:t>bin ich doch nur ein dröhnender Gong oder eine lärmende Trommel. </a:t>
            </a:r>
          </a:p>
          <a:p>
            <a:pPr indent="0">
              <a:buNone/>
            </a:pPr>
            <a:r>
              <a:rPr lang="de-DE" dirty="0"/>
              <a:t>2 Wenn ich prophetische Eingebungen habe und alle himmlischen Geheimnisse weiß und alle Erkenntnis besitze, wenn ich einen so starken Glauben habe, dass ich Berge versetzen kann, aber ich habe keine Liebe – dann bin ich nichts. </a:t>
            </a:r>
          </a:p>
          <a:p>
            <a:pPr indent="0">
              <a:buNone/>
            </a:pPr>
            <a:r>
              <a:rPr lang="de-DE" dirty="0"/>
              <a:t>3 Und wenn ich all meinen Besitz verteile und den Tod in den Flammen auf mich </a:t>
            </a:r>
            <a:r>
              <a:rPr lang="de-DE" dirty="0" smtClean="0"/>
              <a:t>nehme,</a:t>
            </a:r>
            <a:r>
              <a:rPr lang="de-DE" i="1" dirty="0"/>
              <a:t> </a:t>
            </a:r>
            <a:r>
              <a:rPr lang="de-DE" dirty="0" smtClean="0"/>
              <a:t>aber </a:t>
            </a:r>
            <a:r>
              <a:rPr lang="de-DE" dirty="0"/>
              <a:t>ich habe keine Liebe – dann nützt es mir nichts. </a:t>
            </a:r>
          </a:p>
          <a:p>
            <a:pPr indent="0">
              <a:buNone/>
            </a:pPr>
            <a:r>
              <a:rPr lang="de-DE" dirty="0"/>
              <a:t>4 Die Liebe ist geduldig und gütig. Die Liebe eifert nicht für den eigenen Standpunkt, sie prahlt nicht und spielt sich nicht auf. </a:t>
            </a:r>
          </a:p>
          <a:p>
            <a:pPr indent="0">
              <a:buNone/>
            </a:pPr>
            <a:r>
              <a:rPr lang="de-DE" dirty="0"/>
              <a:t>5 Die Liebe nimmt sich keine Freiheiten heraus, sie sucht nicht den eigenen Vorteil. Sie lässt sich nicht zum Zorn reizen und trägt das Böse nicht nach. </a:t>
            </a:r>
          </a:p>
          <a:p>
            <a:pPr indent="0">
              <a:buNone/>
            </a:pPr>
            <a:r>
              <a:rPr lang="de-DE" dirty="0"/>
              <a:t>6 Sie ist nicht schadenfroh, wenn anderen Unrecht geschieht, sondern freut sich mit, wenn jemand das Rechte tut. </a:t>
            </a:r>
          </a:p>
        </p:txBody>
      </p:sp>
    </p:spTree>
    <p:extLst>
      <p:ext uri="{BB962C8B-B14F-4D97-AF65-F5344CB8AC3E}">
        <p14:creationId xmlns:p14="http://schemas.microsoft.com/office/powerpoint/2010/main" val="4250942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764704"/>
            <a:ext cx="8229600" cy="5688632"/>
          </a:xfrm>
        </p:spPr>
        <p:txBody>
          <a:bodyPr>
            <a:normAutofit fontScale="77500" lnSpcReduction="20000"/>
          </a:bodyPr>
          <a:lstStyle/>
          <a:p>
            <a:pPr indent="0">
              <a:buNone/>
            </a:pPr>
            <a:r>
              <a:rPr lang="de-DE" dirty="0"/>
              <a:t>7 Die Liebe gibt nie jemand auf, in jeder Lage vertraut und hofft sie für andere; alles erträgt sie mit großer Geduld. </a:t>
            </a:r>
          </a:p>
          <a:p>
            <a:pPr indent="0">
              <a:buNone/>
            </a:pPr>
            <a:r>
              <a:rPr lang="de-DE" dirty="0"/>
              <a:t>8 Niemals wird die Liebe vergehen. Prophetische Eingebungen hören einmal auf, das Reden in Sprachen des Geistes verstummt, auch die Erkenntnis wird ein Ende nehmen. </a:t>
            </a:r>
          </a:p>
          <a:p>
            <a:pPr indent="0">
              <a:buNone/>
            </a:pPr>
            <a:r>
              <a:rPr lang="de-DE" dirty="0"/>
              <a:t>9 Denn unser Erkennen ist Stückwerk, und unser prophetisches Reden ist Stückwerk. </a:t>
            </a:r>
          </a:p>
          <a:p>
            <a:pPr indent="0">
              <a:buNone/>
            </a:pPr>
            <a:r>
              <a:rPr lang="de-DE" dirty="0"/>
              <a:t>10 Wenn sich die ganze Wahrheit enthüllen wird, ist es mit dem Stückwerk vorbei. </a:t>
            </a:r>
          </a:p>
          <a:p>
            <a:pPr indent="0">
              <a:buNone/>
            </a:pPr>
            <a:r>
              <a:rPr lang="de-DE" dirty="0"/>
              <a:t>11 Einst, als ich noch ein Kind war, da redete ich wie ein Kind, ich fühlte und dachte wie ein Kind. Als ich dann aber erwachsen war, habe ich die kindlichen Vorstellungen abgelegt. </a:t>
            </a:r>
          </a:p>
          <a:p>
            <a:pPr indent="0">
              <a:buNone/>
            </a:pPr>
            <a:r>
              <a:rPr lang="de-DE" dirty="0"/>
              <a:t>12 Jetzt sehen wir nur ein unklares Bild wie in einem trüben Spiegel; dann aber schauen wir Gott von Angesicht. Jetzt kennen wir Gott nur unvollkommen; dann aber werden wir Gott völlig kennen, so wie er uns jetzt schon kennt. </a:t>
            </a:r>
          </a:p>
          <a:p>
            <a:pPr indent="0">
              <a:buNone/>
            </a:pPr>
            <a:r>
              <a:rPr lang="de-DE" dirty="0"/>
              <a:t>13 Auch wenn alles einmal aufhört – Glaube, Hoffnung und Liebe nicht. Diese drei werden immer bleiben</a:t>
            </a:r>
            <a:r>
              <a:rPr lang="de-DE" dirty="0" smtClean="0"/>
              <a:t>;</a:t>
            </a:r>
            <a:r>
              <a:rPr lang="de-DE" dirty="0"/>
              <a:t> doch am höchsten steht die Liebe.</a:t>
            </a:r>
          </a:p>
          <a:p>
            <a:endParaRPr lang="de-DE" dirty="0"/>
          </a:p>
          <a:p>
            <a:endParaRPr lang="de-DE" dirty="0"/>
          </a:p>
        </p:txBody>
      </p:sp>
    </p:spTree>
    <p:extLst>
      <p:ext uri="{BB962C8B-B14F-4D97-AF65-F5344CB8AC3E}">
        <p14:creationId xmlns:p14="http://schemas.microsoft.com/office/powerpoint/2010/main" val="850081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260648"/>
            <a:ext cx="8229600" cy="6408712"/>
          </a:xfrm>
        </p:spPr>
        <p:txBody>
          <a:bodyPr>
            <a:normAutofit fontScale="70000" lnSpcReduction="20000"/>
          </a:bodyPr>
          <a:lstStyle/>
          <a:p>
            <a:pPr indent="0" rtl="0">
              <a:buNone/>
            </a:pPr>
            <a:r>
              <a:rPr lang="de-DE" dirty="0"/>
              <a:t>20 Aber nun gibt es viele Teile, und alle gehören zu dem einen Leib. </a:t>
            </a:r>
          </a:p>
          <a:p>
            <a:pPr indent="0" rtl="0">
              <a:buNone/>
            </a:pPr>
            <a:r>
              <a:rPr lang="de-DE" dirty="0"/>
              <a:t>21 Das Auge kann nicht zur Hand sagen: »Ich brauche dich nicht!« Und der Kopf kann nicht zu den Füßen sagen: »Ich brauche euch nicht!« </a:t>
            </a:r>
          </a:p>
          <a:p>
            <a:pPr indent="0" rtl="0">
              <a:buNone/>
            </a:pPr>
            <a:r>
              <a:rPr lang="de-DE" dirty="0"/>
              <a:t>22 Gerade die Teile des Körpers, die schwächer scheinen, sind besonders wichtig. </a:t>
            </a:r>
          </a:p>
          <a:p>
            <a:pPr indent="0" rtl="0">
              <a:buNone/>
            </a:pPr>
            <a:r>
              <a:rPr lang="de-DE" dirty="0"/>
              <a:t>23 Die Teile, die als unansehnlich gelten, kleiden wir mit besonderer Sorgfalt und die unanständigen mit besonderem Anstand. </a:t>
            </a:r>
          </a:p>
          <a:p>
            <a:pPr indent="0" rtl="0">
              <a:buNone/>
            </a:pPr>
            <a:r>
              <a:rPr lang="de-DE" dirty="0"/>
              <a:t>24 Die edleren Teile haben das nicht nötig. Gott hat unseren Körper zu einem Ganzen zusammengefügt und hat dafür gesorgt, dass die geringeren Teile besonders geehrt werden. </a:t>
            </a:r>
          </a:p>
          <a:p>
            <a:pPr indent="0" rtl="0">
              <a:buNone/>
            </a:pPr>
            <a:r>
              <a:rPr lang="de-DE" dirty="0"/>
              <a:t>25 Denn er wollte, dass es keine Uneinigkeit im Körper gibt, sondern jeder Teil sich um den anderen kümmert.</a:t>
            </a:r>
          </a:p>
          <a:p>
            <a:pPr indent="0" rtl="0">
              <a:buNone/>
            </a:pPr>
            <a:r>
              <a:rPr lang="de-DE" dirty="0"/>
              <a:t>26 Wenn irgendein Teil des Körpers leidet, leiden alle anderen mit. Und wenn irgendein Teil geehrt wird, freuen sich alle anderen mit. </a:t>
            </a:r>
          </a:p>
          <a:p>
            <a:pPr indent="0" rtl="0">
              <a:buNone/>
            </a:pPr>
            <a:r>
              <a:rPr lang="de-DE" dirty="0"/>
              <a:t>27 Ihr alle seid zusammen der Leib von Christus, und als Einzelne seid ihr Teile an diesem Leib. </a:t>
            </a:r>
          </a:p>
          <a:p>
            <a:pPr indent="0" rtl="0">
              <a:buNone/>
            </a:pPr>
            <a:r>
              <a:rPr lang="de-DE" dirty="0"/>
              <a:t>28 So hat Gott in der Gemeinde allen ihre Aufgabe zugewiesen. Da gibt es erstens die Apostel, zweitens die, die prophetische Weisungen erteilen, drittens die, die zum Lehren befähigt </a:t>
            </a:r>
            <a:r>
              <a:rPr lang="de-DE" dirty="0" smtClean="0"/>
              <a:t>sind.</a:t>
            </a:r>
            <a:r>
              <a:rPr lang="de-DE" i="1" dirty="0"/>
              <a:t> </a:t>
            </a:r>
            <a:r>
              <a:rPr lang="de-DE" dirty="0" smtClean="0"/>
              <a:t>Dann </a:t>
            </a:r>
            <a:r>
              <a:rPr lang="de-DE" dirty="0"/>
              <a:t>kommen die, die Wunder tun oder heilen können, die Dienste oder Leitungsaufgaben übernehmen oder in unbekannten Sprachen reden</a:t>
            </a:r>
            <a:r>
              <a:rPr lang="de-DE" dirty="0" smtClean="0"/>
              <a:t>.</a:t>
            </a:r>
            <a:r>
              <a:rPr lang="de-DE" dirty="0"/>
              <a:t> </a:t>
            </a:r>
          </a:p>
          <a:p>
            <a:pPr indent="0" rtl="0">
              <a:buNone/>
            </a:pPr>
            <a:r>
              <a:rPr lang="de-DE" dirty="0"/>
              <a:t>29 Nicht alle sind Apostel, nicht alle erteilen prophetische Weisungen, nicht alle sind zum Lehren befähigt. Nicht alle können Wunder tun, </a:t>
            </a:r>
          </a:p>
          <a:p>
            <a:pPr indent="0" rtl="0">
              <a:buNone/>
            </a:pPr>
            <a:r>
              <a:rPr lang="de-DE" dirty="0"/>
              <a:t>30 nicht alle Kranke heilen, nicht alle in unbekannten Sprachen reden, nicht alle diese Sprachen deuten.</a:t>
            </a:r>
          </a:p>
          <a:p>
            <a:endParaRPr lang="de-DE" dirty="0"/>
          </a:p>
        </p:txBody>
      </p:sp>
    </p:spTree>
    <p:extLst>
      <p:ext uri="{BB962C8B-B14F-4D97-AF65-F5344CB8AC3E}">
        <p14:creationId xmlns:p14="http://schemas.microsoft.com/office/powerpoint/2010/main" val="293322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32 n. Chr.</a:t>
            </a:r>
            <a:endParaRPr lang="de-DE" dirty="0"/>
          </a:p>
        </p:txBody>
      </p:sp>
      <p:sp>
        <p:nvSpPr>
          <p:cNvPr id="3" name="Inhaltsplatzhalter 2"/>
          <p:cNvSpPr>
            <a:spLocks noGrp="1"/>
          </p:cNvSpPr>
          <p:nvPr>
            <p:ph idx="1"/>
          </p:nvPr>
        </p:nvSpPr>
        <p:spPr/>
        <p:txBody>
          <a:bodyPr/>
          <a:lstStyle/>
          <a:p>
            <a:pPr indent="0">
              <a:buNone/>
            </a:pPr>
            <a:r>
              <a:rPr lang="de-DE" dirty="0" smtClean="0"/>
              <a:t>Saulus </a:t>
            </a:r>
            <a:r>
              <a:rPr lang="de-DE" dirty="0"/>
              <a:t>verfolgt im Auftrag des Hohen Rates die Christen; vor Damaskus erscheint ihm Jesus Christus. Saulus berichtet später, er habe von Christus den Auftrag erhalten, die frohe Botschaft von Jesus Christus vor allem Nichtjuden, den sog. "Heiden" zu bringen. Er hält sich fortan zur christlichen Gemeinde. Seine Freunde nennen ihn jetzt fast nur noch Paulus - mit diesem Namen wird er selbst sich auch in seinen Briefen immer vorstellen.</a:t>
            </a:r>
          </a:p>
        </p:txBody>
      </p:sp>
    </p:spTree>
    <p:extLst>
      <p:ext uri="{BB962C8B-B14F-4D97-AF65-F5344CB8AC3E}">
        <p14:creationId xmlns:p14="http://schemas.microsoft.com/office/powerpoint/2010/main" val="107239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5747866" y="620688"/>
            <a:ext cx="2938933" cy="5505475"/>
          </a:xfrm>
        </p:spPr>
        <p:txBody>
          <a:bodyPr>
            <a:normAutofit/>
          </a:bodyPr>
          <a:lstStyle/>
          <a:p>
            <a:pPr indent="0">
              <a:buNone/>
            </a:pPr>
            <a:endParaRPr lang="de-DE" sz="2000" dirty="0" smtClean="0"/>
          </a:p>
          <a:p>
            <a:pPr indent="0">
              <a:buNone/>
            </a:pPr>
            <a:endParaRPr lang="de-DE" sz="2000" dirty="0"/>
          </a:p>
          <a:p>
            <a:pPr indent="0">
              <a:buNone/>
            </a:pPr>
            <a:r>
              <a:rPr lang="de-DE" sz="2000" dirty="0" smtClean="0"/>
              <a:t>Michelangelo</a:t>
            </a:r>
            <a:r>
              <a:rPr lang="de-DE" sz="2000" dirty="0"/>
              <a:t>: Die Bekehrung des Saulus, 1542 - 45, Fresko in der Cappella Paolina im </a:t>
            </a:r>
            <a:r>
              <a:rPr lang="de-DE" sz="2000" b="1" dirty="0">
                <a:hlinkClick r:id="rId2"/>
              </a:rPr>
              <a:t>Vatikan</a:t>
            </a:r>
            <a:r>
              <a:rPr lang="de-DE" sz="2000" dirty="0"/>
              <a:t>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5352331" cy="495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695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260648"/>
            <a:ext cx="8229600" cy="5865515"/>
          </a:xfrm>
        </p:spPr>
        <p:txBody>
          <a:bodyPr>
            <a:normAutofit/>
          </a:bodyPr>
          <a:lstStyle/>
          <a:p>
            <a:pPr indent="0">
              <a:buNone/>
            </a:pPr>
            <a:r>
              <a:rPr lang="de-DE" sz="2400" dirty="0" smtClean="0"/>
              <a:t>32-34	Paulus </a:t>
            </a:r>
            <a:r>
              <a:rPr lang="de-DE" sz="2400" dirty="0"/>
              <a:t>wird von der christlichen Gemeinde als </a:t>
            </a:r>
            <a:r>
              <a:rPr lang="de-DE" sz="2400" dirty="0" smtClean="0"/>
              <a:t>	Missionar </a:t>
            </a:r>
            <a:r>
              <a:rPr lang="de-DE" sz="2400" dirty="0"/>
              <a:t>in Arabien und Damaskus eingesetzt</a:t>
            </a:r>
            <a:r>
              <a:rPr lang="de-DE" sz="2400" dirty="0" smtClean="0"/>
              <a:t>.</a:t>
            </a:r>
          </a:p>
          <a:p>
            <a:pPr indent="0">
              <a:buNone/>
            </a:pPr>
            <a:endParaRPr lang="de-DE" sz="2400" dirty="0" smtClean="0"/>
          </a:p>
          <a:p>
            <a:pPr indent="0">
              <a:buNone/>
            </a:pPr>
            <a:r>
              <a:rPr lang="de-DE" sz="2400" dirty="0" smtClean="0"/>
              <a:t>34         Bei </a:t>
            </a:r>
            <a:r>
              <a:rPr lang="de-DE" sz="2400" dirty="0"/>
              <a:t>einem zweiwöchigen Aufenthalt in Jerusalem lernt </a:t>
            </a:r>
            <a:r>
              <a:rPr lang="de-DE" sz="2400" dirty="0" smtClean="0"/>
              <a:t>	Paulus </a:t>
            </a:r>
            <a:r>
              <a:rPr lang="de-DE" sz="2400" dirty="0"/>
              <a:t>Petrus und Jakobus kennen</a:t>
            </a:r>
            <a:r>
              <a:rPr lang="de-DE" sz="2400" dirty="0" smtClean="0"/>
              <a:t>.</a:t>
            </a:r>
          </a:p>
          <a:p>
            <a:pPr lvl="2" indent="0">
              <a:buNone/>
            </a:pPr>
            <a:endParaRPr lang="de-DE" sz="1600" dirty="0" smtClean="0"/>
          </a:p>
          <a:p>
            <a:pPr indent="0">
              <a:buNone/>
            </a:pPr>
            <a:r>
              <a:rPr lang="de-DE" sz="2400" dirty="0" smtClean="0"/>
              <a:t>34-48	Paulus </a:t>
            </a:r>
            <a:r>
              <a:rPr lang="de-DE" sz="2400" dirty="0"/>
              <a:t>wirkt in Tarsus und </a:t>
            </a:r>
            <a:r>
              <a:rPr lang="de-DE" sz="2400" dirty="0" err="1"/>
              <a:t>Syro</a:t>
            </a:r>
            <a:r>
              <a:rPr lang="de-DE" sz="2400" dirty="0"/>
              <a:t>-Kilikien.</a:t>
            </a:r>
          </a:p>
        </p:txBody>
      </p:sp>
      <p:pic>
        <p:nvPicPr>
          <p:cNvPr id="15362" name="Picture 2" descr="Griechisches Fresko: Die Umarmung von Petrus und Paulus, 12. Jahrhundert, Vatopedi-Kloster auf dem Ath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24944"/>
            <a:ext cx="4778896" cy="369568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5724128" y="2967335"/>
            <a:ext cx="3096344" cy="1477328"/>
          </a:xfrm>
          <a:prstGeom prst="rect">
            <a:avLst/>
          </a:prstGeom>
        </p:spPr>
        <p:txBody>
          <a:bodyPr wrap="square">
            <a:spAutoFit/>
          </a:bodyPr>
          <a:lstStyle/>
          <a:p>
            <a:r>
              <a:rPr lang="de-DE" dirty="0"/>
              <a:t>Griechisches Fresko: Die Umarmung von </a:t>
            </a:r>
            <a:r>
              <a:rPr lang="de-DE" dirty="0">
                <a:hlinkClick r:id="rId3"/>
              </a:rPr>
              <a:t>Petrus</a:t>
            </a:r>
            <a:r>
              <a:rPr lang="de-DE" dirty="0"/>
              <a:t> und Paulus, 12. Jahrhundert, </a:t>
            </a:r>
            <a:r>
              <a:rPr lang="de-DE" dirty="0" err="1"/>
              <a:t>Vatopedi</a:t>
            </a:r>
            <a:r>
              <a:rPr lang="de-DE" dirty="0"/>
              <a:t>-Kloster auf dem </a:t>
            </a:r>
            <a:r>
              <a:rPr lang="de-DE" dirty="0">
                <a:hlinkClick r:id="rId4"/>
              </a:rPr>
              <a:t>Athos</a:t>
            </a:r>
            <a:r>
              <a:rPr lang="de-DE" dirty="0"/>
              <a:t>   </a:t>
            </a:r>
          </a:p>
        </p:txBody>
      </p:sp>
    </p:spTree>
    <p:extLst>
      <p:ext uri="{BB962C8B-B14F-4D97-AF65-F5344CB8AC3E}">
        <p14:creationId xmlns:p14="http://schemas.microsoft.com/office/powerpoint/2010/main" val="3473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48 n. Chr.</a:t>
            </a:r>
            <a:endParaRPr lang="de-DE" dirty="0"/>
          </a:p>
        </p:txBody>
      </p:sp>
      <p:sp>
        <p:nvSpPr>
          <p:cNvPr id="3" name="Inhaltsplatzhalter 2"/>
          <p:cNvSpPr>
            <a:spLocks noGrp="1"/>
          </p:cNvSpPr>
          <p:nvPr>
            <p:ph idx="1"/>
          </p:nvPr>
        </p:nvSpPr>
        <p:spPr/>
        <p:txBody>
          <a:bodyPr>
            <a:normAutofit lnSpcReduction="10000"/>
          </a:bodyPr>
          <a:lstStyle/>
          <a:p>
            <a:pPr indent="0">
              <a:buNone/>
            </a:pPr>
            <a:r>
              <a:rPr lang="de-DE" dirty="0"/>
              <a:t>Paulus wird von Barnabas nach Antiochien geholt; zusammen gehen sie auf die </a:t>
            </a:r>
            <a:r>
              <a:rPr lang="de-DE" b="1" dirty="0">
                <a:hlinkClick r:id="rId2"/>
              </a:rPr>
              <a:t>erste</a:t>
            </a:r>
            <a:r>
              <a:rPr lang="de-DE" dirty="0"/>
              <a:t> große Missionsreise.</a:t>
            </a:r>
            <a:br>
              <a:rPr lang="de-DE" dirty="0"/>
            </a:br>
            <a:r>
              <a:rPr lang="de-DE" dirty="0"/>
              <a:t>Auf dem Apostelkonzil in Jerusalem kommt es zum Streit zwischen Paulus, Petrus und Barnabas. Paulus fordert von seinem Verständnis des Evangeliums her, dass die Nichtjuden, die an Christus glauben, nicht mehr an das jüdische Ritualgesetz gebunden sind. </a:t>
            </a:r>
            <a:br>
              <a:rPr lang="de-DE" dirty="0"/>
            </a:br>
            <a:r>
              <a:rPr lang="de-DE" dirty="0"/>
              <a:t>Es kommt zunächst zu einer Kompromisslösung; auf Dauer wird sich aber die Einsicht von Paulus durchsetzen.</a:t>
            </a:r>
          </a:p>
        </p:txBody>
      </p:sp>
    </p:spTree>
    <p:extLst>
      <p:ext uri="{BB962C8B-B14F-4D97-AF65-F5344CB8AC3E}">
        <p14:creationId xmlns:p14="http://schemas.microsoft.com/office/powerpoint/2010/main" val="1900149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 „Mensch“</Template>
  <TotalTime>0</TotalTime>
  <Words>1332</Words>
  <Application>Microsoft Office PowerPoint</Application>
  <PresentationFormat>Bildschirmpräsentation (4:3)</PresentationFormat>
  <Paragraphs>269</Paragraphs>
  <Slides>52</Slides>
  <Notes>1</Notes>
  <HiddenSlides>0</HiddenSlides>
  <MMClips>0</MMClips>
  <ScaleCrop>false</ScaleCrop>
  <HeadingPairs>
    <vt:vector size="4" baseType="variant">
      <vt:variant>
        <vt:lpstr>Design</vt:lpstr>
      </vt:variant>
      <vt:variant>
        <vt:i4>1</vt:i4>
      </vt:variant>
      <vt:variant>
        <vt:lpstr>Folientitel</vt:lpstr>
      </vt:variant>
      <vt:variant>
        <vt:i4>52</vt:i4>
      </vt:variant>
    </vt:vector>
  </HeadingPairs>
  <TitlesOfParts>
    <vt:vector size="53" baseType="lpstr">
      <vt:lpstr>Human</vt:lpstr>
      <vt:lpstr>Paulus  und die Korinther</vt:lpstr>
      <vt:lpstr>Paulus</vt:lpstr>
      <vt:lpstr>PowerPoint-Präsentation</vt:lpstr>
      <vt:lpstr>1-10 n. Chr.</vt:lpstr>
      <vt:lpstr>PowerPoint-Präsentation</vt:lpstr>
      <vt:lpstr>32 n. Chr.</vt:lpstr>
      <vt:lpstr>PowerPoint-Präsentation</vt:lpstr>
      <vt:lpstr>PowerPoint-Präsentation</vt:lpstr>
      <vt:lpstr>48 n. Chr.</vt:lpstr>
      <vt:lpstr>PowerPoint-Präsentation</vt:lpstr>
      <vt:lpstr>49-56 n. Chr.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Paulus in Korinth</vt:lpstr>
      <vt:lpstr>PowerPoint-Präsentation</vt:lpstr>
      <vt:lpstr>PowerPoint-Präsentation</vt:lpstr>
      <vt:lpstr>Korinth</vt:lpstr>
      <vt:lpstr>PowerPoint-Präsentation</vt:lpstr>
      <vt:lpstr>PowerPoint-Präsentation</vt:lpstr>
      <vt:lpstr>PowerPoint-Präsentation</vt:lpstr>
      <vt:lpstr>PowerPoint-Präsentation</vt:lpstr>
      <vt:lpstr>Briefe an die Korinther</vt:lpstr>
      <vt:lpstr>Verfasser, Zeit und Ort der Abfassung  </vt:lpstr>
      <vt:lpstr>Adressaten  </vt:lpstr>
      <vt:lpstr>Anlass und Zweck  </vt:lpstr>
      <vt:lpstr>PowerPoint-Präsentation</vt:lpstr>
      <vt:lpstr>Aufbau und Inhalt</vt:lpstr>
      <vt:lpstr>  Die Metapher vom Leib  </vt:lpstr>
      <vt:lpstr>PowerPoint-Präsentation</vt:lpstr>
      <vt:lpstr> Gemeinsamkeiten mit 1Kor 12:  </vt:lpstr>
      <vt:lpstr>Unterschiede zu 1Kor 12:  </vt:lpstr>
      <vt:lpstr>PowerPoint-Präsentation</vt:lpstr>
      <vt:lpstr>PowerPoint-Präsentation</vt:lpstr>
      <vt:lpstr>PowerPoint-Präsentation</vt:lpstr>
      <vt:lpstr>PowerPoint-Präsentation</vt:lpstr>
      <vt:lpstr>PowerPoint-Präsentation</vt:lpstr>
      <vt:lpstr>1 Kor 11</vt:lpstr>
      <vt:lpstr>PowerPoint-Präsentation</vt:lpstr>
      <vt:lpstr>PowerPoint-Präsentation</vt:lpstr>
      <vt:lpstr>PowerPoint-Präsentation</vt:lpstr>
      <vt:lpstr>1 Kor 12</vt:lpstr>
      <vt:lpstr>1 Kor 12,12</vt:lpstr>
      <vt:lpstr>PowerPoint-Präsentation</vt:lpstr>
      <vt:lpstr>1 Kor 13</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Zimmermann</dc:creator>
  <cp:lastModifiedBy>Zimmermann</cp:lastModifiedBy>
  <cp:revision>25</cp:revision>
  <cp:lastPrinted>2012-03-14T13:00:27Z</cp:lastPrinted>
  <dcterms:created xsi:type="dcterms:W3CDTF">2012-03-06T17:56:45Z</dcterms:created>
  <dcterms:modified xsi:type="dcterms:W3CDTF">2012-03-14T13:00:53Z</dcterms:modified>
</cp:coreProperties>
</file>