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313" r:id="rId4"/>
    <p:sldId id="329" r:id="rId5"/>
    <p:sldId id="258" r:id="rId6"/>
    <p:sldId id="340" r:id="rId7"/>
    <p:sldId id="257" r:id="rId8"/>
    <p:sldId id="339" r:id="rId9"/>
    <p:sldId id="323" r:id="rId10"/>
    <p:sldId id="330" r:id="rId11"/>
    <p:sldId id="331" r:id="rId12"/>
    <p:sldId id="332" r:id="rId13"/>
    <p:sldId id="335" r:id="rId14"/>
    <p:sldId id="333" r:id="rId15"/>
    <p:sldId id="336" r:id="rId16"/>
    <p:sldId id="334" r:id="rId17"/>
    <p:sldId id="337" r:id="rId18"/>
    <p:sldId id="308" r:id="rId19"/>
    <p:sldId id="338" r:id="rId20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D9A49-1020-420F-AD88-51095C04DB7E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D4FE73-6C40-4333-B9FF-494D104B878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3252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F2CC8-41A9-436D-8F40-FBBEFA272FB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887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0100" y="3571876"/>
            <a:ext cx="7000924" cy="1071570"/>
          </a:xfr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altLang="ko-KR" smtClean="0"/>
              <a:t>Formatvorlage des Untertitelmasters durch Klicken bearbeiten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357158" y="1643050"/>
            <a:ext cx="8215370" cy="1571636"/>
          </a:xfrm>
        </p:spPr>
        <p:txBody>
          <a:bodyPr anchor="b"/>
          <a:lstStyle>
            <a:lvl1pPr algn="ctr">
              <a:defRPr b="0">
                <a:solidFill>
                  <a:schemeClr val="bg1"/>
                </a:solidFill>
                <a:effectLst>
                  <a:glow rad="101600">
                    <a:schemeClr val="tx2"/>
                  </a:glow>
                </a:effectLst>
              </a:defRPr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grpSp>
        <p:nvGrpSpPr>
          <p:cNvPr id="2" name="Group 13"/>
          <p:cNvGrpSpPr/>
          <p:nvPr/>
        </p:nvGrpSpPr>
        <p:grpSpPr>
          <a:xfrm>
            <a:off x="-256" y="3286124"/>
            <a:ext cx="9144000" cy="150516"/>
            <a:chOff x="-256" y="3286124"/>
            <a:chExt cx="9144000" cy="150516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256" y="3286124"/>
              <a:ext cx="9144000" cy="15040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7" name="Group 12"/>
            <p:cNvGrpSpPr/>
            <p:nvPr/>
          </p:nvGrpSpPr>
          <p:grpSpPr>
            <a:xfrm>
              <a:off x="5214942" y="3286124"/>
              <a:ext cx="3285830" cy="150516"/>
              <a:chOff x="5214942" y="3286124"/>
              <a:chExt cx="3285830" cy="150516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6310006" y="3286182"/>
                <a:ext cx="1095383" cy="15045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7405389" y="3286182"/>
                <a:ext cx="1095383" cy="15045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0" name="Rectangle 19"/>
              <p:cNvSpPr/>
              <p:nvPr userDrawn="1"/>
            </p:nvSpPr>
            <p:spPr>
              <a:xfrm>
                <a:off x="5214942" y="3286124"/>
                <a:ext cx="1095383" cy="15045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250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0034" y="71414"/>
            <a:ext cx="8160978" cy="1285882"/>
          </a:xfrm>
        </p:spPr>
        <p:txBody>
          <a:bodyPr anchor="ctr"/>
          <a:lstStyle/>
          <a:p>
            <a:r>
              <a:rPr lang="en-US" altLang="ko-KR" smtClean="0"/>
              <a:t>Click to edit</a:t>
            </a:r>
            <a:r>
              <a:rPr lang="ko-KR" altLang="en-US" dirty="0" smtClean="0"/>
              <a:t> </a:t>
            </a:r>
            <a:r>
              <a:rPr lang="en-US" altLang="ko-KR" smtClean="0"/>
              <a:t>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571612"/>
            <a:ext cx="8186766" cy="4714908"/>
          </a:xfrm>
        </p:spPr>
        <p:txBody>
          <a:bodyPr/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12"/>
          <p:cNvGrpSpPr/>
          <p:nvPr/>
        </p:nvGrpSpPr>
        <p:grpSpPr>
          <a:xfrm rot="10800000">
            <a:off x="32" y="1427296"/>
            <a:ext cx="9144000" cy="72877"/>
            <a:chOff x="-64" y="4357694"/>
            <a:chExt cx="9144000" cy="124636"/>
          </a:xfrm>
        </p:grpSpPr>
        <p:sp>
          <p:nvSpPr>
            <p:cNvPr id="14" name="Rectangle 13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4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Rectangle 16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060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4500570"/>
            <a:ext cx="79232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3357562"/>
            <a:ext cx="4857784" cy="835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9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9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9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12"/>
          <p:cNvGrpSpPr/>
          <p:nvPr/>
        </p:nvGrpSpPr>
        <p:grpSpPr>
          <a:xfrm rot="10800000" flipH="1">
            <a:off x="-128" y="4214818"/>
            <a:ext cx="9144000" cy="150516"/>
            <a:chOff x="-64" y="4357694"/>
            <a:chExt cx="9144000" cy="124636"/>
          </a:xfrm>
        </p:grpSpPr>
        <p:sp>
          <p:nvSpPr>
            <p:cNvPr id="15" name="Rectangle 14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15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7" name="Rectangle 16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Rectangle 17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05534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214446"/>
          </a:xfrm>
        </p:spPr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4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10800000">
            <a:off x="32" y="1480979"/>
            <a:ext cx="9144000" cy="72877"/>
            <a:chOff x="-64" y="4357694"/>
            <a:chExt cx="9144000" cy="124636"/>
          </a:xfrm>
        </p:grpSpPr>
        <p:sp>
          <p:nvSpPr>
            <p:cNvPr id="9" name="Rectangle 8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6687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 rot="10800000">
            <a:off x="32" y="1285861"/>
            <a:ext cx="9144000" cy="72877"/>
            <a:chOff x="-64" y="4357694"/>
            <a:chExt cx="9144000" cy="124636"/>
          </a:xfrm>
        </p:grpSpPr>
        <p:sp>
          <p:nvSpPr>
            <p:cNvPr id="11" name="Rectangle 10"/>
            <p:cNvSpPr/>
            <p:nvPr userDrawn="1"/>
          </p:nvSpPr>
          <p:spPr>
            <a:xfrm rot="10800000">
              <a:off x="-64" y="4357790"/>
              <a:ext cx="9144000" cy="12454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 rot="10800000">
              <a:off x="642908" y="4357694"/>
              <a:ext cx="3286149" cy="124588"/>
              <a:chOff x="5429256" y="1214422"/>
              <a:chExt cx="3643338" cy="71438"/>
            </a:xfrm>
          </p:grpSpPr>
          <p:sp>
            <p:nvSpPr>
              <p:cNvPr id="13" name="Rectangle 12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214290"/>
            <a:ext cx="8160978" cy="1000132"/>
          </a:xfrm>
        </p:spPr>
        <p:txBody>
          <a:bodyPr/>
          <a:lstStyle>
            <a:lvl1pPr>
              <a:defRPr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2800" cy="639762"/>
          </a:xfrm>
        </p:spPr>
        <p:txBody>
          <a:bodyPr anchor="b"/>
          <a:lstStyle>
            <a:lvl1pPr marL="0" indent="0">
              <a:buFontTx/>
              <a:buNone/>
              <a:defRPr sz="2400" b="1"/>
            </a:lvl1pPr>
            <a:lvl2pPr marL="457200" indent="0">
              <a:buFontTx/>
              <a:buNone/>
              <a:defRPr sz="2000" b="1"/>
            </a:lvl2pPr>
            <a:lvl3pPr marL="914400" indent="0">
              <a:buFontTx/>
              <a:buNone/>
              <a:defRPr sz="1800" b="1"/>
            </a:lvl3pPr>
            <a:lvl4pPr marL="1371600" indent="0">
              <a:buFontTx/>
              <a:buNone/>
              <a:defRPr sz="1600" b="1"/>
            </a:lvl4pPr>
            <a:lvl5pPr marL="1828800" indent="0">
              <a:buFontTx/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3438" y="142873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2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935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143008"/>
          </a:xfrm>
        </p:spPr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6" name="Group 11"/>
          <p:cNvGrpSpPr/>
          <p:nvPr/>
        </p:nvGrpSpPr>
        <p:grpSpPr>
          <a:xfrm>
            <a:off x="32" y="1355859"/>
            <a:ext cx="9144000" cy="72877"/>
            <a:chOff x="32" y="1142985"/>
            <a:chExt cx="9144000" cy="72877"/>
          </a:xfrm>
        </p:grpSpPr>
        <p:sp>
          <p:nvSpPr>
            <p:cNvPr id="7" name="Rectangle 6"/>
            <p:cNvSpPr/>
            <p:nvPr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9" name="Rectangle 8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2660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0870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58204" cy="869934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61160"/>
            <a:ext cx="5111750" cy="4765005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57299"/>
            <a:ext cx="3008313" cy="476886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8" name="Group 13"/>
          <p:cNvGrpSpPr/>
          <p:nvPr/>
        </p:nvGrpSpPr>
        <p:grpSpPr>
          <a:xfrm>
            <a:off x="32" y="1142985"/>
            <a:ext cx="9144000" cy="72877"/>
            <a:chOff x="32" y="1142985"/>
            <a:chExt cx="9144000" cy="72877"/>
          </a:xfrm>
        </p:grpSpPr>
        <p:sp>
          <p:nvSpPr>
            <p:cNvPr id="9" name="Rectangle 8"/>
            <p:cNvSpPr/>
            <p:nvPr userDrawn="1"/>
          </p:nvSpPr>
          <p:spPr>
            <a:xfrm flipH="1">
              <a:off x="32" y="1142985"/>
              <a:ext cx="9144000" cy="72821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 flipH="1">
              <a:off x="571472" y="1143013"/>
              <a:ext cx="3286149" cy="72849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311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accent1">
              <a:shade val="75000"/>
            </a:schemeClr>
          </a:solidFill>
          <a:ln w="12700" cap="sq" cmpd="sng" algn="ctr">
            <a:noFill/>
            <a:prstDash val="solid"/>
          </a:ln>
          <a:scene3d>
            <a:camera prst="perspectiveFront" fov="0">
              <a:rot lat="0" lon="0" rev="0"/>
            </a:camera>
            <a:lightRig rig="contrasting" dir="b"/>
          </a:scene3d>
          <a:sp3d contourW="12700" prstMaterial="softEdge">
            <a:bevelT prst="cross"/>
            <a:contourClr>
              <a:schemeClr val="bg1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altLang="ko-KR" smtClean="0"/>
              <a:t>Bild durch Klicken auf Symbol hinzufügen</a:t>
            </a:r>
            <a:endParaRPr lang="ko-KR" alt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noFill/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0" cy="142876"/>
            <a:chOff x="0" y="1214422"/>
            <a:chExt cx="9144000" cy="71438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1" name="Rectangle 10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5403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218" y="71414"/>
            <a:ext cx="8160978" cy="1214446"/>
          </a:xfrm>
        </p:spPr>
        <p:txBody>
          <a:bodyPr/>
          <a:lstStyle/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0034" y="1500174"/>
            <a:ext cx="8186766" cy="4625991"/>
          </a:xfrm>
        </p:spPr>
        <p:txBody>
          <a:bodyPr vert="eaVert"/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12"/>
          <p:cNvGrpSpPr/>
          <p:nvPr/>
        </p:nvGrpSpPr>
        <p:grpSpPr>
          <a:xfrm>
            <a:off x="0" y="1357298"/>
            <a:ext cx="9144000" cy="60580"/>
            <a:chOff x="0" y="1142984"/>
            <a:chExt cx="9144000" cy="60580"/>
          </a:xfrm>
        </p:grpSpPr>
        <p:sp>
          <p:nvSpPr>
            <p:cNvPr id="8" name="Rectangle 7"/>
            <p:cNvSpPr/>
            <p:nvPr userDrawn="1"/>
          </p:nvSpPr>
          <p:spPr>
            <a:xfrm flipH="1">
              <a:off x="0" y="1142984"/>
              <a:ext cx="9144000" cy="60560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 flipH="1">
              <a:off x="571472" y="1142984"/>
              <a:ext cx="3000396" cy="60580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652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5206" y="274639"/>
            <a:ext cx="1471594" cy="5851525"/>
          </a:xfrm>
        </p:spPr>
        <p:txBody>
          <a:bodyPr vert="eaVert" anchor="b"/>
          <a:lstStyle>
            <a:lvl1pPr algn="l">
              <a:defRPr/>
            </a:lvl1pPr>
          </a:lstStyle>
          <a:p>
            <a:r>
              <a:rPr lang="de-DE" altLang="ko-KR" smtClean="0"/>
              <a:t>Titelmasterformat durch Klicken bearbeiten</a:t>
            </a:r>
            <a:endParaRPr lang="ko-KR" alt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86568" cy="5851525"/>
          </a:xfrm>
        </p:spPr>
        <p:txBody>
          <a:bodyPr vert="eaVert"/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 rot="16200000">
            <a:off x="3740830" y="3395761"/>
            <a:ext cx="6865200" cy="59324"/>
            <a:chOff x="0" y="1214422"/>
            <a:chExt cx="9144000" cy="71438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214422"/>
              <a:ext cx="9144000" cy="71414"/>
            </a:xfrm>
            <a:prstGeom prst="rect">
              <a:avLst/>
            </a:prstGeom>
            <a:solidFill>
              <a:schemeClr val="tx2">
                <a:shade val="50000"/>
              </a:schemeClr>
            </a:solidFill>
            <a:ln w="28575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FFFFFF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5857884" y="1214422"/>
              <a:ext cx="3000396" cy="71438"/>
              <a:chOff x="5429256" y="1214422"/>
              <a:chExt cx="3643338" cy="71438"/>
            </a:xfrm>
          </p:grpSpPr>
          <p:sp>
            <p:nvSpPr>
              <p:cNvPr id="10" name="Rectangle 9"/>
              <p:cNvSpPr/>
              <p:nvPr userDrawn="1"/>
            </p:nvSpPr>
            <p:spPr>
              <a:xfrm>
                <a:off x="6643702" y="1214422"/>
                <a:ext cx="1214446" cy="71438"/>
              </a:xfrm>
              <a:prstGeom prst="rect">
                <a:avLst/>
              </a:prstGeom>
              <a:solidFill>
                <a:schemeClr val="accent2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 userDrawn="1"/>
            </p:nvSpPr>
            <p:spPr>
              <a:xfrm>
                <a:off x="7858148" y="1214422"/>
                <a:ext cx="1214446" cy="71438"/>
              </a:xfrm>
              <a:prstGeom prst="rect">
                <a:avLst/>
              </a:prstGeom>
              <a:solidFill>
                <a:schemeClr val="accent3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 userDrawn="1"/>
            </p:nvSpPr>
            <p:spPr>
              <a:xfrm>
                <a:off x="5429256" y="1214422"/>
                <a:ext cx="1214446" cy="7143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rgbClr val="FFFFFF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5840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DB5ED6F-CBFD-4DC4-8F42-ED44C83BC4DA}" type="datetimeFigureOut">
              <a:rPr lang="de-DE" smtClean="0"/>
              <a:t>21.03.2018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9E3B879-8C70-468F-A487-03624F969BF1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6826" y="0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7218" y="142852"/>
            <a:ext cx="8160978" cy="1214446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ko-KR" altLang="en-US" dirty="0" smtClean="0"/>
              <a:t>Click to edit Master text styles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034" y="1500174"/>
            <a:ext cx="8186766" cy="4625991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de-DE" altLang="ko-KR" smtClean="0"/>
              <a:t>Textmasterformat bearbeiten</a:t>
            </a:r>
          </a:p>
          <a:p>
            <a:pPr lvl="1"/>
            <a:r>
              <a:rPr lang="de-DE" altLang="ko-KR" smtClean="0"/>
              <a:t>Zweite Ebene</a:t>
            </a:r>
          </a:p>
          <a:p>
            <a:pPr lvl="2"/>
            <a:r>
              <a:rPr lang="de-DE" altLang="ko-KR" smtClean="0"/>
              <a:t>Dritte Ebene</a:t>
            </a:r>
          </a:p>
          <a:p>
            <a:pPr lvl="3"/>
            <a:r>
              <a:rPr lang="de-DE" altLang="ko-KR" smtClean="0"/>
              <a:t>Vierte Ebene</a:t>
            </a:r>
          </a:p>
          <a:p>
            <a:pPr lvl="4"/>
            <a:r>
              <a:rPr lang="de-DE" altLang="ko-KR" smtClean="0"/>
              <a:t>Fünfte Ebene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15206" y="6357960"/>
            <a:ext cx="1490658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2450A04-DCA4-440C-A641-1C5EB3B8E6DD}" type="datetimeFigureOut">
              <a:rPr lang="de-DE" smtClean="0">
                <a:solidFill>
                  <a:srgbClr val="000000"/>
                </a:solidFill>
              </a:rPr>
              <a:pPr/>
              <a:t>21.03.2018</a:t>
            </a:fld>
            <a:endParaRPr lang="de-DE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28926" y="6357958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0034" y="6357960"/>
            <a:ext cx="1571636" cy="365125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A7A31E5-8193-4639-8FB9-41AE71603A80}" type="slidenum">
              <a:rPr lang="de-DE" smtClean="0">
                <a:solidFill>
                  <a:srgbClr val="000000"/>
                </a:solidFill>
              </a:rPr>
              <a:pPr/>
              <a:t>‹Nr.›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1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sz="4400" b="0" i="0" kern="1200" spc="50" baseline="0">
          <a:ln w="6350">
            <a:noFill/>
          </a:ln>
          <a:solidFill>
            <a:schemeClr val="bg1"/>
          </a:solidFill>
          <a:effectLst>
            <a:glow rad="101600">
              <a:schemeClr val="tx2"/>
            </a:glow>
          </a:effectLst>
          <a:latin typeface="Gill Sans MT"/>
          <a:ea typeface="맑은 고딕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tx2"/>
        </a:buClr>
        <a:buSzPct val="68000"/>
        <a:buFont typeface="Wingdings 2"/>
        <a:buChar char=""/>
        <a:defRPr sz="3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1pPr>
      <a:lvl2pPr marL="742950" indent="-285750" algn="l" rtl="0" eaLnBrk="1" latinLnBrk="1" hangingPunct="1">
        <a:spcBef>
          <a:spcPct val="20000"/>
        </a:spcBef>
        <a:buClr>
          <a:schemeClr val="accent4"/>
        </a:buClr>
        <a:buSzPct val="60000"/>
        <a:buFont typeface="Wingdings 2"/>
        <a:buChar char=""/>
        <a:defRPr sz="2800" kern="1200" baseline="0">
          <a:solidFill>
            <a:schemeClr val="tx1"/>
          </a:solidFill>
          <a:latin typeface="Gill Sans MT"/>
          <a:ea typeface="맑은 고딕"/>
          <a:cs typeface="Gill Sans MT"/>
        </a:defRPr>
      </a:lvl2pPr>
      <a:lvl3pPr marL="1143000" indent="-228600" algn="l" rtl="0" eaLnBrk="1" latinLnBrk="1" hangingPunct="1">
        <a:spcBef>
          <a:spcPct val="20000"/>
        </a:spcBef>
        <a:buClr>
          <a:schemeClr val="accent5"/>
        </a:buClr>
        <a:buSzPct val="57000"/>
        <a:buFont typeface="Wingdings 2"/>
        <a:buChar char="¦"/>
        <a:defRPr sz="2600" kern="1200" baseline="0">
          <a:solidFill>
            <a:schemeClr val="tx1"/>
          </a:solidFill>
          <a:latin typeface="Gill Sans MT"/>
          <a:ea typeface="맑은 고딕"/>
          <a:cs typeface="Gill Sans MT"/>
        </a:defRPr>
      </a:lvl3pPr>
      <a:lvl4pPr marL="1600200" indent="-228600" algn="l" rtl="0" eaLnBrk="1" latinLnBrk="1" hangingPunct="1">
        <a:spcBef>
          <a:spcPct val="20000"/>
        </a:spcBef>
        <a:buClr>
          <a:schemeClr val="accent3"/>
        </a:buClr>
        <a:buSzPct val="53000"/>
        <a:buFont typeface="Wingdings 2"/>
        <a:buChar char="¢"/>
        <a:defRPr sz="2400" kern="1200" baseline="0">
          <a:solidFill>
            <a:schemeClr val="tx1"/>
          </a:solidFill>
          <a:latin typeface="Gill Sans MT"/>
          <a:ea typeface="맑은 고딕"/>
          <a:cs typeface="Gill Sans MT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50000"/>
        <a:buFont typeface="Wingdings 2"/>
        <a:buChar char="¥"/>
        <a:defRPr sz="2200" kern="1200" baseline="0">
          <a:solidFill>
            <a:schemeClr val="tx1"/>
          </a:solidFill>
          <a:latin typeface="Gill Sans MT"/>
          <a:ea typeface="맑은 고딕"/>
          <a:cs typeface="Gill Sans MT"/>
        </a:defRPr>
      </a:lvl5pPr>
      <a:lvl6pPr marL="2514600" indent="-228600" algn="l" rtl="0" eaLnBrk="1" latinLnBrk="1" hangingPunct="1">
        <a:spcBef>
          <a:spcPct val="20000"/>
        </a:spcBef>
        <a:buClr>
          <a:schemeClr val="accent2">
            <a:tint val="40000"/>
          </a:schemeClr>
        </a:buClr>
        <a:buSzPct val="47000"/>
        <a:buFont typeface="Wingdings 2"/>
        <a:buChar char="¤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43000"/>
        <a:buFont typeface="Wingdings 2"/>
        <a:buChar char="¦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3"/>
        </a:buClr>
        <a:buSzPct val="40000"/>
        <a:buFont typeface="Wingdings 2"/>
        <a:buChar char="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bg2">
            <a:tint val="60000"/>
          </a:schemeClr>
        </a:buClr>
        <a:buSzPct val="40000"/>
        <a:buFont typeface="Wingdings 2"/>
        <a:buChar char="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pn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emf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jpe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699792" y="189362"/>
            <a:ext cx="5889022" cy="4968552"/>
          </a:xfrm>
        </p:spPr>
        <p:txBody>
          <a:bodyPr/>
          <a:lstStyle/>
          <a:p>
            <a:r>
              <a:rPr lang="de-DE" dirty="0" smtClean="0">
                <a:latin typeface="+mj-lt"/>
              </a:rPr>
              <a:t>Ostertag 2018</a:t>
            </a:r>
            <a:br>
              <a:rPr lang="de-DE" dirty="0" smtClean="0">
                <a:latin typeface="+mj-lt"/>
              </a:rPr>
            </a:br>
            <a:r>
              <a:rPr lang="de-DE" sz="3200" dirty="0">
                <a:latin typeface="+mj-lt"/>
              </a:rPr>
              <a:t>G</a:t>
            </a:r>
            <a:r>
              <a:rPr lang="de-DE" sz="3200" dirty="0" smtClean="0">
                <a:latin typeface="+mj-lt"/>
              </a:rPr>
              <a:t>ruppen-Thema</a:t>
            </a:r>
            <a:r>
              <a:rPr lang="de-DE" sz="3200" dirty="0" smtClean="0">
                <a:latin typeface="+mj-lt"/>
              </a:rPr>
              <a:t>: </a:t>
            </a:r>
            <a:br>
              <a:rPr lang="de-DE" sz="3200" dirty="0" smtClean="0">
                <a:latin typeface="+mj-lt"/>
              </a:rPr>
            </a:br>
            <a:r>
              <a:rPr lang="de-DE" sz="3200" dirty="0" smtClean="0">
                <a:latin typeface="+mj-lt"/>
              </a:rPr>
              <a:t>Indien/Wasser</a:t>
            </a:r>
            <a:endParaRPr lang="de-DE" dirty="0">
              <a:latin typeface="+mj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87624" y="5301208"/>
            <a:ext cx="1872208" cy="1219200"/>
          </a:xfrm>
        </p:spPr>
        <p:txBody>
          <a:bodyPr>
            <a:normAutofit lnSpcReduction="10000"/>
          </a:bodyPr>
          <a:lstStyle/>
          <a:p>
            <a:endParaRPr lang="de-DE" dirty="0" smtClean="0"/>
          </a:p>
          <a:p>
            <a:r>
              <a:rPr lang="de-DE" dirty="0" smtClean="0"/>
              <a:t>22.03.2018  10.30Uhr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40"/>
          <a:stretch/>
        </p:blipFill>
        <p:spPr bwMode="auto">
          <a:xfrm>
            <a:off x="107504" y="188640"/>
            <a:ext cx="2461674" cy="456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48680"/>
            <a:ext cx="1203772" cy="120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5157192"/>
            <a:ext cx="555700" cy="5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1" t="11232" r="17288" b="12444"/>
          <a:stretch/>
        </p:blipFill>
        <p:spPr bwMode="auto">
          <a:xfrm>
            <a:off x="6001071" y="5157192"/>
            <a:ext cx="691683" cy="726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18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5406"/>
          </a:xfrm>
        </p:spPr>
        <p:txBody>
          <a:bodyPr/>
          <a:lstStyle/>
          <a:p>
            <a:r>
              <a:rPr lang="de-DE" dirty="0" smtClean="0"/>
              <a:t>Ratespiel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r>
              <a:rPr lang="de-DE" dirty="0" err="1" smtClean="0">
                <a:solidFill>
                  <a:srgbClr val="000000"/>
                </a:solidFill>
              </a:rPr>
              <a:t>Sandhya</a:t>
            </a:r>
            <a:r>
              <a:rPr lang="de-DE" dirty="0" smtClean="0">
                <a:solidFill>
                  <a:srgbClr val="000000"/>
                </a:solidFill>
              </a:rPr>
              <a:t> </a:t>
            </a:r>
            <a:r>
              <a:rPr lang="de-DE" dirty="0">
                <a:solidFill>
                  <a:srgbClr val="000000"/>
                </a:solidFill>
              </a:rPr>
              <a:t>und ihre Familie mussten in die Stadt ziehen,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weil es auf dem Land zu trocken war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oder es Überschwemmungen gab.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Jetzt leben sie in der Stadt,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in Hütten aus Abfall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an den Bahngleisen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und haben nur eine Wasserpumpe,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kein Waschbecken, keine Dusche, keine Toilette.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34007"/>
            <a:ext cx="1111399" cy="111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157192"/>
            <a:ext cx="987748" cy="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370" y="5013176"/>
            <a:ext cx="1491804" cy="149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193196"/>
            <a:ext cx="1131764" cy="11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141" y="2672333"/>
            <a:ext cx="2371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4"/>
          <p:cNvCxnSpPr/>
          <p:nvPr/>
        </p:nvCxnSpPr>
        <p:spPr>
          <a:xfrm>
            <a:off x="1835696" y="5301208"/>
            <a:ext cx="1368152" cy="936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297" y="5235860"/>
            <a:ext cx="14811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37" y="5170512"/>
            <a:ext cx="14811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Gerade Verbindung 6"/>
          <p:cNvCxnSpPr/>
          <p:nvPr/>
        </p:nvCxnSpPr>
        <p:spPr>
          <a:xfrm flipV="1">
            <a:off x="1835696" y="5301208"/>
            <a:ext cx="1131764" cy="936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 flipV="1">
            <a:off x="4427984" y="5366556"/>
            <a:ext cx="1131764" cy="9361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66" y="5242210"/>
            <a:ext cx="1249363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058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Wir </a:t>
            </a:r>
            <a:r>
              <a:rPr lang="de-DE" dirty="0">
                <a:solidFill>
                  <a:srgbClr val="000000"/>
                </a:solidFill>
              </a:rPr>
              <a:t>in Deutschland haben genug Wasser.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Wir </a:t>
            </a:r>
            <a:r>
              <a:rPr lang="de-DE" dirty="0">
                <a:solidFill>
                  <a:srgbClr val="000000"/>
                </a:solidFill>
              </a:rPr>
              <a:t>können duschen, baden,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Wäsche waschen, kochen, </a:t>
            </a:r>
            <a:r>
              <a:rPr lang="de-DE" dirty="0" smtClean="0">
                <a:solidFill>
                  <a:srgbClr val="000000"/>
                </a:solidFill>
              </a:rPr>
              <a:t>trinken, Autos waschen.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46" y="399081"/>
            <a:ext cx="1347788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6" b="14512"/>
          <a:stretch/>
        </p:blipFill>
        <p:spPr bwMode="auto">
          <a:xfrm>
            <a:off x="2433579" y="2231569"/>
            <a:ext cx="1347788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3" b="12628"/>
          <a:stretch/>
        </p:blipFill>
        <p:spPr bwMode="auto">
          <a:xfrm>
            <a:off x="3970892" y="2568043"/>
            <a:ext cx="987748" cy="73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734058"/>
            <a:ext cx="961148" cy="96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391" y="4795219"/>
            <a:ext cx="961148" cy="96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510" y="4653136"/>
            <a:ext cx="961148" cy="96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07" y="4829849"/>
            <a:ext cx="771724" cy="77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836712"/>
            <a:ext cx="790297" cy="79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Aber </a:t>
            </a:r>
            <a:r>
              <a:rPr lang="de-DE" dirty="0">
                <a:solidFill>
                  <a:srgbClr val="000000"/>
                </a:solidFill>
              </a:rPr>
              <a:t>wir verbrauchen nicht nur unser Wasser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</a:p>
          <a:p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 smtClean="0">
              <a:solidFill>
                <a:srgbClr val="000000"/>
              </a:solidFill>
              <a:latin typeface="Verdana"/>
            </a:endParaRPr>
          </a:p>
          <a:p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Wenn wir ein T-Shirt kaufen aus Baumwolle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und </a:t>
            </a:r>
            <a:r>
              <a:rPr lang="de-DE" dirty="0">
                <a:solidFill>
                  <a:srgbClr val="000000"/>
                </a:solidFill>
              </a:rPr>
              <a:t>diese Baumwolle ist in Indien gewachsen,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dann wurde in Indien viel Wasser gebraucht,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damit die Baumwolle wächst.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66" y="1628800"/>
            <a:ext cx="108012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256" y="1556792"/>
            <a:ext cx="1719796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77" y="3140968"/>
            <a:ext cx="915740" cy="9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88" y="5445224"/>
            <a:ext cx="843732" cy="8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>
            <a:off x="3849486" y="2168860"/>
            <a:ext cx="137058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6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Oder wenn wir ein Stück Fleisch essen,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dann denken wir: da ist kein </a:t>
            </a:r>
            <a:r>
              <a:rPr lang="de-DE" dirty="0" smtClean="0">
                <a:solidFill>
                  <a:srgbClr val="000000"/>
                </a:solidFill>
              </a:rPr>
              <a:t>Wasser.</a:t>
            </a:r>
          </a:p>
          <a:p>
            <a:endParaRPr lang="de-DE" dirty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Aber </a:t>
            </a:r>
            <a:r>
              <a:rPr lang="de-DE" dirty="0">
                <a:solidFill>
                  <a:srgbClr val="000000"/>
                </a:solidFill>
              </a:rPr>
              <a:t>die </a:t>
            </a:r>
            <a:r>
              <a:rPr lang="de-DE" b="1" dirty="0">
                <a:solidFill>
                  <a:srgbClr val="000000"/>
                </a:solidFill>
              </a:rPr>
              <a:t>Kuh</a:t>
            </a:r>
            <a:r>
              <a:rPr lang="de-DE" dirty="0">
                <a:solidFill>
                  <a:srgbClr val="000000"/>
                </a:solidFill>
              </a:rPr>
              <a:t> musste Wasser </a:t>
            </a:r>
            <a:r>
              <a:rPr lang="de-DE" b="1" dirty="0">
                <a:solidFill>
                  <a:srgbClr val="000000"/>
                </a:solidFill>
              </a:rPr>
              <a:t>trinken</a:t>
            </a:r>
            <a:r>
              <a:rPr lang="de-DE" b="1" dirty="0" smtClean="0">
                <a:solidFill>
                  <a:srgbClr val="000000"/>
                </a:solidFill>
              </a:rPr>
              <a:t>,</a:t>
            </a:r>
          </a:p>
          <a:p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der Stall muss sauber gemacht werden mit Wasser.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>
              <a:solidFill>
                <a:srgbClr val="00000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622" y="2465702"/>
            <a:ext cx="190500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22" y="620688"/>
            <a:ext cx="1266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397" y="4077072"/>
            <a:ext cx="16954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Das </a:t>
            </a:r>
            <a:r>
              <a:rPr lang="de-DE" b="1" dirty="0">
                <a:solidFill>
                  <a:srgbClr val="000000"/>
                </a:solidFill>
              </a:rPr>
              <a:t>Futter</a:t>
            </a:r>
            <a:r>
              <a:rPr lang="de-DE" dirty="0">
                <a:solidFill>
                  <a:srgbClr val="000000"/>
                </a:solidFill>
              </a:rPr>
              <a:t> (Gras, Mais, Getreide) für die Kuh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brauchte </a:t>
            </a:r>
            <a:r>
              <a:rPr lang="de-DE" b="1" dirty="0">
                <a:solidFill>
                  <a:srgbClr val="000000"/>
                </a:solidFill>
              </a:rPr>
              <a:t>Wasser zum Wachsen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</a:p>
          <a:p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Deshalb </a:t>
            </a:r>
            <a:r>
              <a:rPr lang="de-DE" dirty="0">
                <a:solidFill>
                  <a:srgbClr val="000000"/>
                </a:solidFill>
              </a:rPr>
              <a:t>mussten </a:t>
            </a:r>
            <a:r>
              <a:rPr lang="de-DE" b="1" dirty="0">
                <a:solidFill>
                  <a:srgbClr val="000000"/>
                </a:solidFill>
              </a:rPr>
              <a:t>110 Badewannen </a:t>
            </a:r>
            <a:r>
              <a:rPr lang="de-DE" dirty="0">
                <a:solidFill>
                  <a:srgbClr val="000000"/>
                </a:solidFill>
              </a:rPr>
              <a:t>voll Wasser verbraucht werden, damit du das </a:t>
            </a:r>
            <a:r>
              <a:rPr lang="de-DE" b="1" dirty="0">
                <a:solidFill>
                  <a:srgbClr val="000000"/>
                </a:solidFill>
              </a:rPr>
              <a:t>Stück Fleisch </a:t>
            </a:r>
            <a:r>
              <a:rPr lang="de-DE" dirty="0">
                <a:solidFill>
                  <a:srgbClr val="000000"/>
                </a:solidFill>
              </a:rPr>
              <a:t>essen kannst.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Verdana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05" b="17289"/>
          <a:stretch/>
        </p:blipFill>
        <p:spPr bwMode="auto">
          <a:xfrm>
            <a:off x="3362658" y="4419401"/>
            <a:ext cx="2695575" cy="1719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766577"/>
            <a:ext cx="7429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027" y="347477"/>
            <a:ext cx="27336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725144"/>
            <a:ext cx="12668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>
            <a:stCxn id="10243" idx="3"/>
          </p:cNvCxnSpPr>
          <p:nvPr/>
        </p:nvCxnSpPr>
        <p:spPr>
          <a:xfrm flipV="1">
            <a:off x="6058233" y="5279372"/>
            <a:ext cx="385975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08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Wir verbrauchen also auch </a:t>
            </a:r>
            <a:r>
              <a:rPr lang="de-DE" b="1" dirty="0">
                <a:solidFill>
                  <a:srgbClr val="000000"/>
                </a:solidFill>
              </a:rPr>
              <a:t>Wasser</a:t>
            </a:r>
            <a:r>
              <a:rPr lang="de-DE" dirty="0">
                <a:solidFill>
                  <a:srgbClr val="000000"/>
                </a:solidFill>
              </a:rPr>
              <a:t>, </a:t>
            </a:r>
            <a:endParaRPr lang="de-DE" dirty="0" smtClean="0">
              <a:solidFill>
                <a:srgbClr val="000000"/>
              </a:solidFill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das </a:t>
            </a:r>
            <a:r>
              <a:rPr lang="de-DE" dirty="0">
                <a:solidFill>
                  <a:srgbClr val="000000"/>
                </a:solidFill>
              </a:rPr>
              <a:t>wir </a:t>
            </a:r>
            <a:r>
              <a:rPr lang="de-DE" b="1" dirty="0">
                <a:solidFill>
                  <a:srgbClr val="000000"/>
                </a:solidFill>
              </a:rPr>
              <a:t>nicht sehen</a:t>
            </a:r>
            <a:r>
              <a:rPr lang="de-DE" dirty="0">
                <a:solidFill>
                  <a:srgbClr val="000000"/>
                </a:solidFill>
              </a:rPr>
              <a:t>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bestimmt habt ihr im Unterricht </a:t>
            </a:r>
            <a:endParaRPr lang="de-DE" dirty="0" smtClean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schon </a:t>
            </a:r>
            <a:r>
              <a:rPr lang="de-DE" dirty="0">
                <a:solidFill>
                  <a:srgbClr val="000000"/>
                </a:solidFill>
              </a:rPr>
              <a:t>darüber etwas gelernt</a:t>
            </a:r>
            <a:r>
              <a:rPr lang="de-DE" dirty="0" smtClean="0">
                <a:solidFill>
                  <a:srgbClr val="000000"/>
                </a:solidFill>
              </a:rPr>
              <a:t>. </a:t>
            </a:r>
          </a:p>
          <a:p>
            <a:r>
              <a:rPr lang="de-DE" sz="1700" dirty="0" smtClean="0">
                <a:solidFill>
                  <a:srgbClr val="000000"/>
                </a:solidFill>
              </a:rPr>
              <a:t>(Sonst </a:t>
            </a:r>
            <a:r>
              <a:rPr lang="de-DE" sz="1700" b="1" dirty="0" smtClean="0">
                <a:solidFill>
                  <a:srgbClr val="000000"/>
                </a:solidFill>
              </a:rPr>
              <a:t>fragt </a:t>
            </a:r>
            <a:r>
              <a:rPr lang="de-DE" sz="1700" dirty="0" smtClean="0">
                <a:solidFill>
                  <a:srgbClr val="000000"/>
                </a:solidFill>
              </a:rPr>
              <a:t>doch nach den Osterferien eure Lehrer/innen)</a:t>
            </a:r>
            <a:endParaRPr lang="de-DE" sz="1700" dirty="0">
              <a:solidFill>
                <a:srgbClr val="000000"/>
              </a:solidFill>
              <a:latin typeface="Verdana"/>
            </a:endParaRPr>
          </a:p>
          <a:p>
            <a:endParaRPr lang="de-D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8" b="24154"/>
          <a:stretch/>
        </p:blipFill>
        <p:spPr bwMode="auto">
          <a:xfrm>
            <a:off x="2123728" y="3449767"/>
            <a:ext cx="1471439" cy="80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031" y="2132856"/>
            <a:ext cx="792163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797152"/>
            <a:ext cx="1131764" cy="1131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8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420888"/>
          </a:xfrm>
        </p:spPr>
        <p:txBody>
          <a:bodyPr/>
          <a:lstStyle/>
          <a:p>
            <a:r>
              <a:rPr lang="de-DE" dirty="0" smtClean="0"/>
              <a:t>Ratespiel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 smtClean="0">
              <a:solidFill>
                <a:srgbClr val="000000"/>
              </a:solidFill>
            </a:endParaRPr>
          </a:p>
          <a:p>
            <a:endParaRPr lang="de-DE" dirty="0">
              <a:solidFill>
                <a:srgbClr val="000000"/>
              </a:solidFill>
            </a:endParaRPr>
          </a:p>
          <a:p>
            <a:r>
              <a:rPr lang="de-DE" dirty="0" smtClean="0">
                <a:solidFill>
                  <a:srgbClr val="000000"/>
                </a:solidFill>
              </a:rPr>
              <a:t>Wir </a:t>
            </a:r>
            <a:r>
              <a:rPr lang="de-DE" dirty="0">
                <a:solidFill>
                  <a:srgbClr val="000000"/>
                </a:solidFill>
              </a:rPr>
              <a:t>haben für euch jetzt ein Ratespiel</a:t>
            </a:r>
            <a:r>
              <a:rPr lang="de-DE" dirty="0" smtClean="0">
                <a:solidFill>
                  <a:srgbClr val="000000"/>
                </a:solidFill>
              </a:rPr>
              <a:t>.</a:t>
            </a:r>
          </a:p>
          <a:p>
            <a:endParaRPr lang="de-DE" dirty="0" smtClean="0">
              <a:solidFill>
                <a:srgbClr val="000000"/>
              </a:solidFill>
              <a:latin typeface="Verdana"/>
            </a:endParaRPr>
          </a:p>
          <a:p>
            <a:r>
              <a:rPr lang="de-DE" b="1" dirty="0">
                <a:solidFill>
                  <a:srgbClr val="000000"/>
                </a:solidFill>
                <a:latin typeface="Verdana"/>
              </a:rPr>
              <a:t>? ? ? ? ? ? ? ? ? ? ? ? ? ? ? ? ? ? ? ? ? ? ? ? ? ? </a:t>
            </a:r>
            <a:r>
              <a:rPr lang="de-DE" b="1" dirty="0" smtClean="0">
                <a:solidFill>
                  <a:srgbClr val="000000"/>
                </a:solidFill>
                <a:latin typeface="Verdana"/>
              </a:rPr>
              <a:t>?</a:t>
            </a:r>
            <a:endParaRPr lang="de-DE" b="1" dirty="0">
              <a:solidFill>
                <a:srgbClr val="000000"/>
              </a:solidFill>
              <a:latin typeface="Verdana"/>
            </a:endParaRPr>
          </a:p>
          <a:p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Ratet wie viel </a:t>
            </a:r>
            <a:r>
              <a:rPr lang="de-DE" b="1" dirty="0">
                <a:solidFill>
                  <a:srgbClr val="000000"/>
                </a:solidFill>
              </a:rPr>
              <a:t>Badewannen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b="1" dirty="0">
                <a:solidFill>
                  <a:srgbClr val="000000"/>
                </a:solidFill>
              </a:rPr>
              <a:t>Wasser</a:t>
            </a:r>
            <a:r>
              <a:rPr lang="de-DE" dirty="0">
                <a:solidFill>
                  <a:srgbClr val="000000"/>
                </a:solidFill>
              </a:rPr>
              <a:t> werden gebraucht,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damit die Sachen, die dort stehen</a:t>
            </a:r>
            <a:r>
              <a:rPr lang="de-DE" dirty="0" smtClean="0">
                <a:solidFill>
                  <a:srgbClr val="000000"/>
                </a:solidFill>
              </a:rPr>
              <a:t>,</a:t>
            </a:r>
            <a:r>
              <a:rPr lang="de-DE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r>
              <a:rPr lang="de-DE" dirty="0">
                <a:solidFill>
                  <a:srgbClr val="000000"/>
                </a:solidFill>
              </a:rPr>
              <a:t>hergestellt werden konnten.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6" y="362350"/>
            <a:ext cx="1687463" cy="16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336682"/>
            <a:ext cx="1493391" cy="9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8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728191"/>
          </a:xfrm>
        </p:spPr>
        <p:txBody>
          <a:bodyPr/>
          <a:lstStyle/>
          <a:p>
            <a:r>
              <a:rPr lang="de-DE" sz="3600" dirty="0" smtClean="0">
                <a:solidFill>
                  <a:schemeClr val="bg2">
                    <a:lumMod val="50000"/>
                  </a:schemeClr>
                </a:solidFill>
              </a:rPr>
              <a:t>Wir wünschen allen ein </a:t>
            </a:r>
            <a:r>
              <a:rPr lang="de-DE" sz="3600" dirty="0" smtClean="0"/>
              <a:t>gutes Osterfrühstück.</a:t>
            </a:r>
            <a:endParaRPr lang="de-DE" sz="36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883DAC6-3B3F-4BE9-82FA-1A40DEC83075}" type="slidenum">
              <a:rPr lang="de-DE" smtClean="0">
                <a:solidFill>
                  <a:srgbClr val="795339"/>
                </a:solidFill>
              </a:rPr>
              <a:pPr/>
              <a:t>17</a:t>
            </a:fld>
            <a:endParaRPr lang="de-DE" dirty="0">
              <a:solidFill>
                <a:srgbClr val="795339"/>
              </a:solidFill>
            </a:endParaRPr>
          </a:p>
        </p:txBody>
      </p:sp>
      <p:pic>
        <p:nvPicPr>
          <p:cNvPr id="16386" name="Picture 2" descr="C:\Users\Zimmermann\Desktop\Anfangsgottesdienst\2014_09_21\Elisabeth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0" t="14360" r="10158" b="50000"/>
          <a:stretch/>
        </p:blipFill>
        <p:spPr bwMode="auto">
          <a:xfrm>
            <a:off x="1252487" y="2674864"/>
            <a:ext cx="6698960" cy="4116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0788">
            <a:off x="3383748" y="4033983"/>
            <a:ext cx="2962089" cy="222156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6"/>
          <a:stretch/>
        </p:blipFill>
        <p:spPr>
          <a:xfrm rot="861163">
            <a:off x="3581707" y="2772730"/>
            <a:ext cx="4211960" cy="1678497"/>
          </a:xfrm>
          <a:prstGeom prst="rect">
            <a:avLst/>
          </a:prstGeom>
        </p:spPr>
      </p:pic>
      <p:sp>
        <p:nvSpPr>
          <p:cNvPr id="6" name="Abgerundetes Rechteck 5"/>
          <p:cNvSpPr/>
          <p:nvPr/>
        </p:nvSpPr>
        <p:spPr>
          <a:xfrm rot="20675013">
            <a:off x="107504" y="2348880"/>
            <a:ext cx="2880320" cy="14401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Schöne Osterferien!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467544" y="188640"/>
            <a:ext cx="595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/>
              <a:t>    11.10 </a:t>
            </a:r>
            <a:r>
              <a:rPr lang="de-DE" dirty="0"/>
              <a:t>Uhr: alle zusammen in der </a:t>
            </a:r>
            <a:r>
              <a:rPr lang="de-DE" dirty="0" smtClean="0"/>
              <a:t>Turnhalle</a:t>
            </a:r>
          </a:p>
          <a:p>
            <a:endParaRPr lang="de-DE" dirty="0" smtClean="0"/>
          </a:p>
          <a:p>
            <a:r>
              <a:rPr lang="de-DE" dirty="0" smtClean="0"/>
              <a:t>Dann: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560" y="12645"/>
            <a:ext cx="1090654" cy="1090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6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Piktogramme: </a:t>
            </a:r>
            <a:r>
              <a:rPr lang="de-DE" dirty="0" err="1" smtClean="0"/>
              <a:t>Picto-Selector</a:t>
            </a:r>
            <a:endParaRPr lang="de-DE" dirty="0" smtClean="0"/>
          </a:p>
          <a:p>
            <a:r>
              <a:rPr lang="de-DE" dirty="0" smtClean="0"/>
              <a:t>Fotos: Wikipedia, gemeinfrei, Annette Zimmermann</a:t>
            </a:r>
          </a:p>
          <a:p>
            <a:r>
              <a:rPr lang="de-DE" dirty="0" smtClean="0"/>
              <a:t>Symbol Menschenrechte: freie Nutzung</a:t>
            </a:r>
          </a:p>
          <a:p>
            <a:r>
              <a:rPr lang="de-DE" dirty="0" smtClean="0"/>
              <a:t>Virtuelles Wasser Rindfleisch: aus dem Animationsfilm des Bayrischen Rundfunk</a:t>
            </a:r>
          </a:p>
          <a:p>
            <a:pPr marL="0" indent="0">
              <a:buNone/>
            </a:pPr>
            <a:r>
              <a:rPr lang="de-DE" dirty="0"/>
              <a:t>https://</a:t>
            </a:r>
            <a:r>
              <a:rPr lang="de-DE" dirty="0" smtClean="0"/>
              <a:t>www.br.de/themen/wissen/virtuelles-wasser-wasserfussabdruck100.html</a:t>
            </a:r>
          </a:p>
          <a:p>
            <a:pPr marL="0" indent="0">
              <a:buNone/>
            </a:pPr>
            <a:r>
              <a:rPr lang="de-DE" dirty="0" smtClean="0"/>
              <a:t>Gebärden: Verlag Karin Kestner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532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Herzlich Willkommen zu </a:t>
            </a:r>
            <a:br>
              <a:rPr lang="de-DE" dirty="0" smtClean="0"/>
            </a:br>
            <a:r>
              <a:rPr lang="de-DE" dirty="0" smtClean="0"/>
              <a:t>unserer Besinnungs-Feier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72594"/>
            <a:ext cx="1444625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17032"/>
            <a:ext cx="14874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Zimmermann\Reli-Ordner\6. wichtige Wörter\3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5" b="22062"/>
          <a:stretch/>
        </p:blipFill>
        <p:spPr bwMode="auto">
          <a:xfrm>
            <a:off x="2915816" y="404664"/>
            <a:ext cx="1446353" cy="123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7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71414"/>
            <a:ext cx="8536462" cy="1285882"/>
          </a:xfrm>
        </p:spPr>
        <p:txBody>
          <a:bodyPr>
            <a:normAutofit/>
          </a:bodyPr>
          <a:lstStyle/>
          <a:p>
            <a:r>
              <a:rPr lang="de-DE" sz="3600" dirty="0" smtClean="0"/>
              <a:t>Wir zeigen Euch einen Film über Indien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Wir sehen einen Film über Indien.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35" y="1016934"/>
            <a:ext cx="8961065" cy="581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1547664" y="2276872"/>
            <a:ext cx="3384376" cy="1800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46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213878"/>
            <a:ext cx="8301608" cy="2495042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In </a:t>
            </a:r>
            <a:r>
              <a:rPr lang="de-DE" dirty="0" smtClean="0"/>
              <a:t>der Bibel </a:t>
            </a:r>
            <a:r>
              <a:rPr lang="de-DE" dirty="0" smtClean="0"/>
              <a:t>lesen wir: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600" dirty="0" smtClean="0">
                <a:solidFill>
                  <a:schemeClr val="tx1"/>
                </a:solidFill>
              </a:rPr>
              <a:t>(</a:t>
            </a:r>
            <a:r>
              <a:rPr lang="de-DE" sz="1600" dirty="0" err="1">
                <a:solidFill>
                  <a:schemeClr val="tx1"/>
                </a:solidFill>
              </a:rPr>
              <a:t>Jes</a:t>
            </a:r>
            <a:r>
              <a:rPr lang="de-DE" sz="1600" dirty="0">
                <a:solidFill>
                  <a:schemeClr val="tx1"/>
                </a:solidFill>
              </a:rPr>
              <a:t> 41,18)</a:t>
            </a:r>
            <a:br>
              <a:rPr lang="de-DE" sz="1600" dirty="0">
                <a:solidFill>
                  <a:schemeClr val="tx1"/>
                </a:solidFill>
              </a:rPr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454461"/>
            <a:ext cx="8229600" cy="4214899"/>
          </a:xfrm>
        </p:spPr>
        <p:txBody>
          <a:bodyPr>
            <a:normAutofit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Gott sagt</a:t>
            </a:r>
            <a:r>
              <a:rPr lang="de-DE" sz="2800" b="1" dirty="0" smtClean="0">
                <a:solidFill>
                  <a:schemeClr val="tx1"/>
                </a:solidFill>
              </a:rPr>
              <a:t>:</a:t>
            </a:r>
          </a:p>
          <a:p>
            <a:endParaRPr lang="de-DE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8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</a:rPr>
              <a:t>Auf Bergen wächst nichts</a:t>
            </a:r>
            <a:r>
              <a:rPr lang="de-DE" sz="2800" b="1" dirty="0" smtClean="0">
                <a:solidFill>
                  <a:schemeClr val="tx1"/>
                </a:solidFill>
              </a:rPr>
              <a:t>.</a:t>
            </a:r>
          </a:p>
          <a:p>
            <a:endParaRPr lang="de-DE" sz="2800" b="1" dirty="0">
              <a:solidFill>
                <a:schemeClr val="tx1"/>
              </a:solidFill>
            </a:endParaRPr>
          </a:p>
          <a:p>
            <a:endParaRPr lang="de-DE" sz="2800" b="1" dirty="0">
              <a:solidFill>
                <a:schemeClr val="tx1"/>
              </a:solidFill>
            </a:endParaRPr>
          </a:p>
          <a:p>
            <a:r>
              <a:rPr lang="de-DE" sz="2800" dirty="0">
                <a:solidFill>
                  <a:schemeClr val="tx1"/>
                </a:solidFill>
              </a:rPr>
              <a:t>Ich lasse dort </a:t>
            </a:r>
            <a:r>
              <a:rPr lang="de-DE" sz="2800" b="1" dirty="0">
                <a:solidFill>
                  <a:schemeClr val="tx1"/>
                </a:solidFill>
              </a:rPr>
              <a:t>Flüsse </a:t>
            </a:r>
            <a:r>
              <a:rPr lang="de-DE" sz="2800" dirty="0">
                <a:solidFill>
                  <a:schemeClr val="tx1"/>
                </a:solidFill>
              </a:rPr>
              <a:t>hervorbrechen.</a:t>
            </a:r>
          </a:p>
          <a:p>
            <a:r>
              <a:rPr lang="de-DE" sz="2800" dirty="0">
                <a:solidFill>
                  <a:schemeClr val="tx1"/>
                </a:solidFill>
              </a:rPr>
              <a:t>und</a:t>
            </a:r>
            <a:r>
              <a:rPr lang="de-DE" sz="2800" b="1" dirty="0">
                <a:solidFill>
                  <a:schemeClr val="tx1"/>
                </a:solidFill>
              </a:rPr>
              <a:t> </a:t>
            </a:r>
            <a:r>
              <a:rPr lang="de-DE" sz="2800" b="1" dirty="0" smtClean="0">
                <a:solidFill>
                  <a:schemeClr val="tx1"/>
                </a:solidFill>
              </a:rPr>
              <a:t>Quellen  </a:t>
            </a:r>
            <a:r>
              <a:rPr lang="de-DE" sz="2800" dirty="0" smtClean="0">
                <a:solidFill>
                  <a:schemeClr val="tx1"/>
                </a:solidFill>
              </a:rPr>
              <a:t>im </a:t>
            </a:r>
            <a:r>
              <a:rPr lang="de-DE" sz="2800" dirty="0">
                <a:solidFill>
                  <a:schemeClr val="tx1"/>
                </a:solidFill>
              </a:rPr>
              <a:t>Tal.</a:t>
            </a:r>
          </a:p>
          <a:p>
            <a:endParaRPr lang="de-DE" sz="6000" b="1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0" t="12324" r="16935" b="12650"/>
          <a:stretch/>
        </p:blipFill>
        <p:spPr>
          <a:xfrm>
            <a:off x="251520" y="203059"/>
            <a:ext cx="861759" cy="879973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8100392" y="285085"/>
            <a:ext cx="769592" cy="7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45" y="1645056"/>
            <a:ext cx="773435" cy="7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68960"/>
            <a:ext cx="987748" cy="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09120"/>
            <a:ext cx="987748" cy="987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30" t="3155" b="3155"/>
          <a:stretch/>
        </p:blipFill>
        <p:spPr bwMode="auto">
          <a:xfrm>
            <a:off x="7352138" y="5373215"/>
            <a:ext cx="792088" cy="126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1934799"/>
            <a:ext cx="483692" cy="483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01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119971"/>
          </a:xfrm>
        </p:spPr>
        <p:txBody>
          <a:bodyPr>
            <a:normAutofit/>
          </a:bodyPr>
          <a:lstStyle/>
          <a:p>
            <a:endParaRPr lang="de-DE" sz="60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</a:rPr>
              <a:t>Ich mache die Wüste zum </a:t>
            </a:r>
            <a:r>
              <a:rPr lang="de-DE" sz="2800" b="1" dirty="0" smtClean="0">
                <a:solidFill>
                  <a:schemeClr val="tx1"/>
                </a:solidFill>
              </a:rPr>
              <a:t>Teich</a:t>
            </a:r>
          </a:p>
          <a:p>
            <a:endParaRPr lang="de-DE" sz="2800" b="1" dirty="0" smtClean="0">
              <a:solidFill>
                <a:schemeClr val="tx1"/>
              </a:solidFill>
            </a:endParaRPr>
          </a:p>
          <a:p>
            <a:endParaRPr lang="de-DE" sz="2800" b="1" dirty="0" smtClean="0">
              <a:solidFill>
                <a:schemeClr val="tx1"/>
              </a:solidFill>
            </a:endParaRPr>
          </a:p>
          <a:p>
            <a:endParaRPr lang="de-DE" sz="2800" b="1" dirty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</a:rPr>
              <a:t>und das ausgetrocknete Land </a:t>
            </a:r>
            <a:r>
              <a:rPr lang="de-DE" sz="2800" b="1" dirty="0" smtClean="0">
                <a:solidFill>
                  <a:schemeClr val="tx1"/>
                </a:solidFill>
              </a:rPr>
              <a:t>zur </a:t>
            </a:r>
            <a:r>
              <a:rPr lang="de-DE" sz="2800" b="1" dirty="0">
                <a:solidFill>
                  <a:schemeClr val="tx1"/>
                </a:solidFill>
              </a:rPr>
              <a:t>Oase.</a:t>
            </a:r>
          </a:p>
          <a:p>
            <a:pPr marL="0" indent="0">
              <a:buNone/>
            </a:pPr>
            <a:endParaRPr lang="de-DE" sz="6000" b="1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7" t="9726" r="15554" b="11675"/>
          <a:stretch/>
        </p:blipFill>
        <p:spPr>
          <a:xfrm>
            <a:off x="7812360" y="116632"/>
            <a:ext cx="1045444" cy="108083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10" y="1674129"/>
            <a:ext cx="773435" cy="77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58" y="1530970"/>
            <a:ext cx="1059755" cy="10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42" b="22539"/>
          <a:stretch/>
        </p:blipFill>
        <p:spPr bwMode="auto">
          <a:xfrm>
            <a:off x="5313016" y="1809421"/>
            <a:ext cx="1347788" cy="79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mit Pfeil 7"/>
          <p:cNvCxnSpPr/>
          <p:nvPr/>
        </p:nvCxnSpPr>
        <p:spPr>
          <a:xfrm>
            <a:off x="4595997" y="2204864"/>
            <a:ext cx="62770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427935"/>
            <a:ext cx="1224136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69"/>
          <a:stretch/>
        </p:blipFill>
        <p:spPr bwMode="auto">
          <a:xfrm>
            <a:off x="3635895" y="3734838"/>
            <a:ext cx="1393975" cy="742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Gerade Verbindung mit Pfeil 9"/>
          <p:cNvCxnSpPr/>
          <p:nvPr/>
        </p:nvCxnSpPr>
        <p:spPr>
          <a:xfrm>
            <a:off x="5126060" y="4293096"/>
            <a:ext cx="15127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70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34614" y="0"/>
            <a:ext cx="6752186" cy="2420888"/>
          </a:xfrm>
        </p:spPr>
        <p:txBody>
          <a:bodyPr/>
          <a:lstStyle/>
          <a:p>
            <a:pPr algn="l"/>
            <a:r>
              <a:rPr lang="de-DE" sz="4000" dirty="0" smtClean="0">
                <a:latin typeface="+mj-lt"/>
              </a:rPr>
              <a:t>Im Koran lesen </a:t>
            </a:r>
            <a:r>
              <a:rPr lang="de-DE" sz="4000" dirty="0" smtClean="0">
                <a:latin typeface="+mj-lt"/>
              </a:rPr>
              <a:t>wir: </a:t>
            </a:r>
            <a:r>
              <a:rPr lang="de-DE" sz="4000" dirty="0" smtClean="0">
                <a:latin typeface="+mj-lt"/>
              </a:rPr>
              <a:t/>
            </a:r>
            <a:br>
              <a:rPr lang="de-DE" sz="4000" dirty="0" smtClean="0">
                <a:latin typeface="+mj-lt"/>
              </a:rPr>
            </a:br>
            <a:endParaRPr lang="de-DE" sz="4000" dirty="0">
              <a:latin typeface="+mj-lt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925144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Gott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hat den </a:t>
            </a:r>
            <a:r>
              <a:rPr lang="de-DE" sz="2000" b="1" dirty="0">
                <a:solidFill>
                  <a:schemeClr val="tx1"/>
                </a:solidFill>
              </a:rPr>
              <a:t>Himmel und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die</a:t>
            </a:r>
            <a:r>
              <a:rPr lang="de-DE" sz="2000" b="1" dirty="0">
                <a:solidFill>
                  <a:schemeClr val="tx1"/>
                </a:solidFill>
              </a:rPr>
              <a:t> Erde </a:t>
            </a:r>
            <a:r>
              <a:rPr lang="de-DE" sz="2000" b="1" dirty="0" smtClean="0">
                <a:solidFill>
                  <a:schemeClr val="tx1"/>
                </a:solidFill>
              </a:rPr>
              <a:t>geschaffen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und </a:t>
            </a:r>
            <a:r>
              <a:rPr lang="de-DE" sz="2000" b="1" dirty="0">
                <a:solidFill>
                  <a:schemeClr val="tx1"/>
                </a:solidFill>
              </a:rPr>
              <a:t>Gott </a:t>
            </a:r>
            <a:r>
              <a:rPr lang="de-DE" sz="2000" dirty="0">
                <a:solidFill>
                  <a:schemeClr val="tx1"/>
                </a:solidFill>
              </a:rPr>
              <a:t>hat</a:t>
            </a:r>
            <a:r>
              <a:rPr lang="de-DE" sz="2000" b="1" dirty="0">
                <a:solidFill>
                  <a:schemeClr val="tx1"/>
                </a:solidFill>
              </a:rPr>
              <a:t> vom Himmel Wasser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herab</a:t>
            </a:r>
            <a:r>
              <a:rPr lang="de-DE" sz="2000" b="1" dirty="0">
                <a:solidFill>
                  <a:schemeClr val="tx1"/>
                </a:solidFill>
              </a:rPr>
              <a:t>geschickt</a:t>
            </a: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dirty="0" smtClean="0">
                <a:solidFill>
                  <a:schemeClr val="tx1"/>
                </a:solidFill>
              </a:rPr>
              <a:t>damit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>
                <a:solidFill>
                  <a:schemeClr val="tx1"/>
                </a:solidFill>
              </a:rPr>
              <a:t>Früchte wachsen</a:t>
            </a:r>
          </a:p>
          <a:p>
            <a:r>
              <a:rPr lang="de-DE" sz="2000" dirty="0">
                <a:solidFill>
                  <a:schemeClr val="tx1"/>
                </a:solidFill>
              </a:rPr>
              <a:t>damit ihr </a:t>
            </a:r>
            <a:r>
              <a:rPr lang="de-DE" sz="2000" b="1" dirty="0">
                <a:solidFill>
                  <a:schemeClr val="tx1"/>
                </a:solidFill>
              </a:rPr>
              <a:t>essen </a:t>
            </a:r>
            <a:r>
              <a:rPr lang="de-DE" sz="2000" dirty="0">
                <a:solidFill>
                  <a:schemeClr val="tx1"/>
                </a:solidFill>
              </a:rPr>
              <a:t>könnt</a:t>
            </a: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endParaRPr lang="de-DE" sz="1100" dirty="0" smtClean="0"/>
          </a:p>
          <a:p>
            <a:endParaRPr lang="de-DE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6" y="260648"/>
            <a:ext cx="1763688" cy="132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8304" y="346884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Zimmermann\Reli-Ordner\6. wichtige Wörter\Gebärden 8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8" t="8833" r="50953" b="63556"/>
          <a:stretch/>
        </p:blipFill>
        <p:spPr bwMode="auto">
          <a:xfrm>
            <a:off x="179512" y="1916832"/>
            <a:ext cx="1023838" cy="10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04" y="2327064"/>
            <a:ext cx="742170" cy="742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5024"/>
            <a:ext cx="555700" cy="5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653136"/>
            <a:ext cx="745665" cy="74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95" y="4584595"/>
            <a:ext cx="814206" cy="81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924" y="5454939"/>
            <a:ext cx="843732" cy="84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>
            <a:off x="4551636" y="5949280"/>
            <a:ext cx="1244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90870"/>
            <a:ext cx="665163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5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404664"/>
            <a:ext cx="7787208" cy="6120680"/>
          </a:xfrm>
        </p:spPr>
        <p:txBody>
          <a:bodyPr>
            <a:normAutofit/>
          </a:bodyPr>
          <a:lstStyle/>
          <a:p>
            <a:endParaRPr lang="de-DE" dirty="0" smtClean="0"/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endParaRPr lang="de-DE" sz="2000" b="1" dirty="0" smtClean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b="1" dirty="0" smtClean="0">
                <a:solidFill>
                  <a:schemeClr val="tx1"/>
                </a:solidFill>
              </a:rPr>
              <a:t>Gott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hat euch die </a:t>
            </a:r>
            <a:r>
              <a:rPr lang="de-DE" sz="2000" b="1" dirty="0">
                <a:solidFill>
                  <a:schemeClr val="tx1"/>
                </a:solidFill>
              </a:rPr>
              <a:t>Schiffe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ge</a:t>
            </a:r>
            <a:r>
              <a:rPr lang="de-DE" sz="2000" b="1" dirty="0" smtClean="0">
                <a:solidFill>
                  <a:schemeClr val="tx1"/>
                </a:solidFill>
              </a:rPr>
              <a:t>geben,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damit sie </a:t>
            </a:r>
            <a:r>
              <a:rPr lang="de-DE" sz="2000" b="1" dirty="0" smtClean="0">
                <a:solidFill>
                  <a:schemeClr val="tx1"/>
                </a:solidFill>
              </a:rPr>
              <a:t>   auf </a:t>
            </a:r>
            <a:r>
              <a:rPr lang="de-DE" sz="2000" b="1" dirty="0">
                <a:solidFill>
                  <a:schemeClr val="tx1"/>
                </a:solidFill>
              </a:rPr>
              <a:t>dem Meer fahren</a:t>
            </a:r>
          </a:p>
          <a:p>
            <a:r>
              <a:rPr lang="de-DE" sz="2000" b="1" dirty="0">
                <a:solidFill>
                  <a:schemeClr val="tx1"/>
                </a:solidFill>
              </a:rPr>
              <a:t>nach </a:t>
            </a:r>
            <a:r>
              <a:rPr lang="de-DE" sz="2000" b="1" dirty="0" smtClean="0">
                <a:solidFill>
                  <a:schemeClr val="tx1"/>
                </a:solidFill>
              </a:rPr>
              <a:t>Gottes Willen</a:t>
            </a:r>
          </a:p>
          <a:p>
            <a:endParaRPr lang="de-DE" sz="2000" b="1" dirty="0">
              <a:solidFill>
                <a:schemeClr val="tx1"/>
              </a:solidFill>
            </a:endParaRPr>
          </a:p>
          <a:p>
            <a:endParaRPr lang="de-DE" sz="2000" b="1" dirty="0">
              <a:solidFill>
                <a:schemeClr val="tx1"/>
              </a:solidFill>
            </a:endParaRPr>
          </a:p>
          <a:p>
            <a:r>
              <a:rPr lang="de-DE" sz="2000" b="1" dirty="0">
                <a:solidFill>
                  <a:schemeClr val="tx1"/>
                </a:solidFill>
              </a:rPr>
              <a:t>und Gott </a:t>
            </a:r>
            <a:r>
              <a:rPr lang="de-DE" sz="2000" b="1" dirty="0">
                <a:solidFill>
                  <a:schemeClr val="bg1">
                    <a:lumMod val="50000"/>
                  </a:schemeClr>
                </a:solidFill>
              </a:rPr>
              <a:t>hat euch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die</a:t>
            </a:r>
            <a:r>
              <a:rPr lang="de-DE" sz="2000" b="1" dirty="0" smtClean="0">
                <a:solidFill>
                  <a:schemeClr val="tx1"/>
                </a:solidFill>
              </a:rPr>
              <a:t> </a:t>
            </a:r>
            <a:r>
              <a:rPr lang="de-DE" sz="2000" b="1" dirty="0">
                <a:solidFill>
                  <a:schemeClr val="tx1"/>
                </a:solidFill>
              </a:rPr>
              <a:t>Gewässer </a:t>
            </a:r>
            <a:r>
              <a:rPr lang="de-DE" sz="2000" b="1" dirty="0" smtClean="0">
                <a:solidFill>
                  <a:schemeClr val="bg1">
                    <a:lumMod val="50000"/>
                  </a:schemeClr>
                </a:solidFill>
              </a:rPr>
              <a:t>ge</a:t>
            </a:r>
            <a:r>
              <a:rPr lang="de-DE" sz="2000" b="1" dirty="0" smtClean="0">
                <a:solidFill>
                  <a:schemeClr val="tx1"/>
                </a:solidFill>
              </a:rPr>
              <a:t>geben.</a:t>
            </a:r>
            <a:endParaRPr lang="de-DE" sz="2000" b="1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endParaRPr lang="de-DE" sz="2000" dirty="0" smtClean="0">
              <a:solidFill>
                <a:schemeClr val="tx1"/>
              </a:solidFill>
            </a:endParaRPr>
          </a:p>
          <a:p>
            <a:r>
              <a:rPr lang="de-DE" sz="1200" dirty="0" smtClean="0">
                <a:solidFill>
                  <a:schemeClr val="tx1"/>
                </a:solidFill>
              </a:rPr>
              <a:t>(</a:t>
            </a:r>
            <a:r>
              <a:rPr lang="de-DE" sz="1200" dirty="0">
                <a:solidFill>
                  <a:schemeClr val="tx1"/>
                </a:solidFill>
              </a:rPr>
              <a:t>14:32)</a:t>
            </a:r>
          </a:p>
          <a:p>
            <a:r>
              <a:rPr lang="de-DE" sz="1100" dirty="0"/>
              <a:t> </a:t>
            </a:r>
          </a:p>
          <a:p>
            <a:endParaRPr lang="de-DE" sz="1100" dirty="0" smtClean="0"/>
          </a:p>
          <a:p>
            <a:endParaRPr lang="de-DE" sz="1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60648"/>
            <a:ext cx="1061864" cy="796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Zimmermann\Reli-Ordner\6. wichtige Wörter\Gebärden 8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18" t="8833" r="50953" b="63556"/>
          <a:stretch/>
        </p:blipFill>
        <p:spPr bwMode="auto">
          <a:xfrm>
            <a:off x="179512" y="1268760"/>
            <a:ext cx="1023838" cy="106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7" b="12039"/>
          <a:stretch/>
        </p:blipFill>
        <p:spPr bwMode="auto">
          <a:xfrm>
            <a:off x="3311014" y="1057046"/>
            <a:ext cx="1255415" cy="77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14" y="1127943"/>
            <a:ext cx="699716" cy="69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377356"/>
            <a:ext cx="699716" cy="69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930" y="3360319"/>
            <a:ext cx="70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1023937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40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2304256"/>
          </a:xfrm>
        </p:spPr>
        <p:txBody>
          <a:bodyPr/>
          <a:lstStyle/>
          <a:p>
            <a:r>
              <a:rPr lang="de-DE" dirty="0" smtClean="0"/>
              <a:t>Alle </a:t>
            </a:r>
            <a:r>
              <a:rPr lang="de-DE" dirty="0"/>
              <a:t>Menschen haben das Recht </a:t>
            </a:r>
            <a:r>
              <a:rPr lang="de-DE" dirty="0" smtClean="0"/>
              <a:t>auf Wasser</a:t>
            </a:r>
            <a:r>
              <a:rPr lang="de-DE" dirty="0" smtClean="0"/>
              <a:t>. </a:t>
            </a:r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179512" y="692696"/>
            <a:ext cx="50733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Die Gemeinschaft aller Staaten der </a:t>
            </a:r>
            <a:r>
              <a:rPr lang="de-DE" dirty="0" smtClean="0"/>
              <a:t>Welt </a:t>
            </a:r>
          </a:p>
          <a:p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(= </a:t>
            </a:r>
            <a:r>
              <a:rPr lang="de-DE" sz="1400" dirty="0" err="1" smtClean="0">
                <a:solidFill>
                  <a:schemeClr val="bg1">
                    <a:lumMod val="75000"/>
                  </a:schemeClr>
                </a:solidFill>
              </a:rPr>
              <a:t>Generalversammlungder</a:t>
            </a:r>
            <a:r>
              <a:rPr lang="de-DE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400" dirty="0">
                <a:solidFill>
                  <a:schemeClr val="bg1">
                    <a:lumMod val="75000"/>
                  </a:schemeClr>
                </a:solidFill>
              </a:rPr>
              <a:t>Vereinten Nationen)</a:t>
            </a:r>
          </a:p>
          <a:p>
            <a:r>
              <a:rPr lang="de-DE" dirty="0"/>
              <a:t>hat am 28. Juli beschlossen:</a:t>
            </a:r>
          </a:p>
        </p:txBody>
      </p:sp>
      <p:pic>
        <p:nvPicPr>
          <p:cNvPr id="2050" name="Picture 2" descr="https://upload.wikimedia.org/wikipedia/commons/c/c1/Un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633"/>
            <a:ext cx="3410744" cy="227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13" y="4782252"/>
            <a:ext cx="1365870" cy="1365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128" y="4782252"/>
            <a:ext cx="1365870" cy="136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02097"/>
            <a:ext cx="1059756" cy="105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ttps://upload.wikimedia.org/wikipedia/commons/thumb/d/d3/HumanRightsLogo.svg/120px-HumanRightsLogo.sv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920353"/>
            <a:ext cx="1143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20353"/>
            <a:ext cx="12858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617" y="4878635"/>
            <a:ext cx="1285875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496767"/>
            <a:ext cx="915740" cy="915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946" y="116633"/>
            <a:ext cx="639281" cy="639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605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Gebet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Wir können froh sein: Wir haben genug Wasser.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Andere Menschen haben dieses Glück nicht.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r>
              <a:rPr lang="de-DE" dirty="0">
                <a:solidFill>
                  <a:srgbClr val="000000"/>
                </a:solidFill>
              </a:rPr>
              <a:t> 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Wir wollen achtsam mit Wasser umgehen.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Wir wollen für das Wasser danken.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pPr marL="0" indent="0">
              <a:buNone/>
            </a:pP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Wir wünschen allen Menschen,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r>
              <a:rPr lang="de-DE" dirty="0">
                <a:solidFill>
                  <a:srgbClr val="000000"/>
                </a:solidFill>
              </a:rPr>
              <a:t>gesundes sauberes Wasser.</a:t>
            </a:r>
            <a:endParaRPr lang="de-DE" dirty="0">
              <a:solidFill>
                <a:srgbClr val="000000"/>
              </a:solidFill>
              <a:latin typeface="Verdana"/>
            </a:endParaRPr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8640"/>
            <a:ext cx="1543447" cy="1543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093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algn="br">
              <a:srgbClr val="000000">
                <a:alpha val="0"/>
              </a:srgbClr>
            </a:outerShdw>
          </a:effectLst>
        </a:effectStyle>
        <a:effectStyle>
          <a:effectLst>
            <a:outerShdw dir="5400000" algn="ctr">
              <a:srgbClr val="EBE9ED">
                <a:alpha val="0"/>
              </a:srgbClr>
            </a:outerShdw>
          </a:effectLst>
          <a:scene3d>
            <a:camera prst="orthographic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 fov="0">
              <a:rot lat="0" lon="0" rev="0"/>
            </a:camera>
            <a:lightRig rig="glow" dir="b">
              <a:rot lat="0" lon="0" rev="0"/>
            </a:lightRig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5000"/>
                <a:hueMod val="100000"/>
                <a:satMod val="100000"/>
              </a:schemeClr>
              <a:schemeClr val="phClr">
                <a:tint val="55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193</Words>
  <Application>Microsoft Office PowerPoint</Application>
  <PresentationFormat>Bildschirmpräsentation (4:3)</PresentationFormat>
  <Paragraphs>146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Executive</vt:lpstr>
      <vt:lpstr>Mountain</vt:lpstr>
      <vt:lpstr>Ostertag 2018 Gruppen-Thema:  Indien/Wasser</vt:lpstr>
      <vt:lpstr>Herzlich Willkommen zu  unserer Besinnungs-Feier</vt:lpstr>
      <vt:lpstr>Wir zeigen Euch einen Film über Indien</vt:lpstr>
      <vt:lpstr>  In der Bibel lesen wir:  (Jes 41,18) </vt:lpstr>
      <vt:lpstr>PowerPoint-Präsentation</vt:lpstr>
      <vt:lpstr>Im Koran lesen wir:  </vt:lpstr>
      <vt:lpstr>PowerPoint-Präsentation</vt:lpstr>
      <vt:lpstr>Alle Menschen haben das Recht auf Wasser. </vt:lpstr>
      <vt:lpstr>Gebet</vt:lpstr>
      <vt:lpstr>Ratespiel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Ratespiel </vt:lpstr>
      <vt:lpstr>Wir wünschen allen ein gutes Osterfrühstück.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Ostertag 2016</dc:title>
  <dc:creator>Zimmermann</dc:creator>
  <cp:lastModifiedBy>Zimmermann</cp:lastModifiedBy>
  <cp:revision>50</cp:revision>
  <cp:lastPrinted>2016-03-16T17:01:11Z</cp:lastPrinted>
  <dcterms:created xsi:type="dcterms:W3CDTF">2016-03-15T08:56:50Z</dcterms:created>
  <dcterms:modified xsi:type="dcterms:W3CDTF">2018-03-21T17:44:43Z</dcterms:modified>
</cp:coreProperties>
</file>